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8" r:id="rId4"/>
  </p:sldMasterIdLst>
  <p:notesMasterIdLst>
    <p:notesMasterId r:id="rId6"/>
  </p:notesMasterIdLst>
  <p:sldIdLst>
    <p:sldId id="256" r:id="rId5"/>
    <p:sldId id="666" r:id="rId7"/>
    <p:sldId id="838" r:id="rId8"/>
    <p:sldId id="667" r:id="rId9"/>
    <p:sldId id="668" r:id="rId10"/>
    <p:sldId id="836" r:id="rId11"/>
    <p:sldId id="839" r:id="rId12"/>
    <p:sldId id="842" r:id="rId13"/>
    <p:sldId id="844" r:id="rId14"/>
    <p:sldId id="845" r:id="rId15"/>
    <p:sldId id="846" r:id="rId16"/>
    <p:sldId id="876" r:id="rId17"/>
    <p:sldId id="741" r:id="rId18"/>
    <p:sldId id="852" r:id="rId19"/>
    <p:sldId id="862" r:id="rId20"/>
    <p:sldId id="853" r:id="rId21"/>
    <p:sldId id="855" r:id="rId22"/>
    <p:sldId id="869" r:id="rId23"/>
    <p:sldId id="868" r:id="rId24"/>
    <p:sldId id="867" r:id="rId25"/>
    <p:sldId id="875" r:id="rId26"/>
    <p:sldId id="743" r:id="rId27"/>
    <p:sldId id="870" r:id="rId28"/>
    <p:sldId id="871" r:id="rId29"/>
    <p:sldId id="872" r:id="rId30"/>
    <p:sldId id="877" r:id="rId31"/>
    <p:sldId id="744" r:id="rId32"/>
    <p:sldId id="709" r:id="rId33"/>
    <p:sldId id="711" r:id="rId34"/>
    <p:sldId id="745" r:id="rId35"/>
    <p:sldId id="746" r:id="rId36"/>
    <p:sldId id="717" r:id="rId37"/>
    <p:sldId id="878" r:id="rId38"/>
    <p:sldId id="719" r:id="rId39"/>
    <p:sldId id="720" r:id="rId40"/>
    <p:sldId id="879" r:id="rId41"/>
    <p:sldId id="725" r:id="rId42"/>
    <p:sldId id="726" r:id="rId43"/>
    <p:sldId id="727" r:id="rId44"/>
    <p:sldId id="728" r:id="rId45"/>
    <p:sldId id="882" r:id="rId46"/>
    <p:sldId id="885" r:id="rId47"/>
    <p:sldId id="880" r:id="rId48"/>
    <p:sldId id="881" r:id="rId49"/>
    <p:sldId id="736" r:id="rId50"/>
    <p:sldId id="737" r:id="rId51"/>
    <p:sldId id="837" r:id="rId52"/>
    <p:sldId id="750" r:id="rId53"/>
  </p:sldIdLst>
  <p:sldSz cx="9144000" cy="6858000" type="screen4x3"/>
  <p:notesSz cx="6858000" cy="9144000"/>
  <p:custDataLst>
    <p:tags r:id="rId5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9" userDrawn="1">
          <p15:clr>
            <a:srgbClr val="A4A3A4"/>
          </p15:clr>
        </p15:guide>
        <p15:guide id="2" pos="2886" userDrawn="1">
          <p15:clr>
            <a:srgbClr val="A4A3A4"/>
          </p15:clr>
        </p15:guide>
        <p15:guide id="1" orient="horz" pos="22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58"/>
  </p:normalViewPr>
  <p:slideViewPr>
    <p:cSldViewPr showGuides="1">
      <p:cViewPr varScale="1">
        <p:scale>
          <a:sx n="67" d="100"/>
          <a:sy n="67" d="100"/>
        </p:scale>
        <p:origin x="438" y="72"/>
      </p:cViewPr>
      <p:guideLst>
        <p:guide orient="horz" pos="2169"/>
        <p:guide pos="2886"/>
        <p:guide orient="horz" pos="2287"/>
      </p:guideLst>
    </p:cSldViewPr>
  </p:slideViewPr>
  <p:notesTextViewPr>
    <p:cViewPr>
      <p:scale>
        <a:sx n="100" d="100"/>
        <a:sy n="100" d="100"/>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7" Type="http://schemas.openxmlformats.org/officeDocument/2006/relationships/tags" Target="tags/tag2.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9BE1CF2C-8B30-47F0-A9EF-CD871BABECB0}"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368E3E1D-AB38-4C13-8882-1DD0038DAA5D}"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TextEdit="1"/>
          </p:cNvSpPr>
          <p:nvPr>
            <p:ph type="sldImg"/>
          </p:nvPr>
        </p:nvSpPr>
        <p:spPr>
          <a:ln>
            <a:solidFill>
              <a:srgbClr val="000000"/>
            </a:solidFill>
            <a:miter/>
          </a:ln>
        </p:spPr>
      </p:sp>
      <p:sp>
        <p:nvSpPr>
          <p:cNvPr id="5122"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512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幻灯片图像占位符 1"/>
          <p:cNvSpPr>
            <a:spLocks noGrp="1" noRot="1" noChangeAspect="1" noTextEdit="1"/>
          </p:cNvSpPr>
          <p:nvPr>
            <p:ph type="sldImg"/>
          </p:nvPr>
        </p:nvSpPr>
        <p:spPr>
          <a:ln>
            <a:solidFill>
              <a:srgbClr val="000000">
                <a:alpha val="100000"/>
              </a:srgbClr>
            </a:solidFill>
            <a:miter lim="800000"/>
          </a:ln>
        </p:spPr>
      </p:sp>
      <p:sp>
        <p:nvSpPr>
          <p:cNvPr id="25603" name="备注占位符 2"/>
          <p:cNvSpPr>
            <a:spLocks noGrp="1"/>
          </p:cNvSpPr>
          <p:nvPr>
            <p:ph type="body" idx="1"/>
          </p:nvPr>
        </p:nvSpPr>
        <p:spPr>
          <a:noFill/>
          <a:ln>
            <a:noFill/>
          </a:ln>
        </p:spPr>
        <p:txBody>
          <a:bodyPr wrap="square" lIns="91440" tIns="45720" rIns="91440" bIns="45720" anchor="t"/>
          <a:p>
            <a:pPr lvl="0"/>
            <a:endParaRPr lang="zh-CN" altLang="en-US" dirty="0"/>
          </a:p>
        </p:txBody>
      </p:sp>
      <p:sp>
        <p:nvSpPr>
          <p:cNvPr id="2560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latin typeface="宋体" panose="02010600030101010101" pitchFamily="2" charset="-122"/>
              </a:rPr>
            </a:fld>
            <a:endParaRPr lang="zh-CN" altLang="en-US" sz="1200" dirty="0">
              <a:latin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TextEdit="1"/>
          </p:cNvSpPr>
          <p:nvPr>
            <p:ph type="sldImg"/>
          </p:nvPr>
        </p:nvSpPr>
        <p:spPr>
          <a:ln>
            <a:solidFill>
              <a:srgbClr val="000000"/>
            </a:solidFill>
            <a:miter/>
          </a:ln>
        </p:spPr>
      </p:sp>
      <p:sp>
        <p:nvSpPr>
          <p:cNvPr id="5122"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512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74638"/>
            <a:ext cx="2058988" cy="559276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29325" cy="55927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68313" y="13414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3414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40713" cy="55927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68313" y="1341438"/>
            <a:ext cx="8229600" cy="452596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74638"/>
            <a:ext cx="2058988" cy="559276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29325" cy="55927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68313" y="13414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3414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40713" cy="55927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68313" y="1341438"/>
            <a:ext cx="8229600" cy="452596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74638"/>
            <a:ext cx="2058988" cy="559276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29325" cy="55927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68313" y="13414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3414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40713" cy="55927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68313" y="1341438"/>
            <a:ext cx="8229600" cy="452596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4.png"/><Relationship Id="rId17" Type="http://schemas.openxmlformats.org/officeDocument/2006/relationships/image" Target="../media/image3.jpeg"/><Relationship Id="rId16" Type="http://schemas.openxmlformats.org/officeDocument/2006/relationships/image" Target="../media/image2.jpeg"/><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9" Type="http://schemas.openxmlformats.org/officeDocument/2006/relationships/theme" Target="../theme/theme2.xml"/><Relationship Id="rId18" Type="http://schemas.openxmlformats.org/officeDocument/2006/relationships/image" Target="../media/image4.png"/><Relationship Id="rId17" Type="http://schemas.openxmlformats.org/officeDocument/2006/relationships/image" Target="../media/image3.jpeg"/><Relationship Id="rId16" Type="http://schemas.openxmlformats.org/officeDocument/2006/relationships/image" Target="../media/image2.jpeg"/><Relationship Id="rId15" Type="http://schemas.openxmlformats.org/officeDocument/2006/relationships/image" Target="../media/image1.jpeg"/><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9" Type="http://schemas.openxmlformats.org/officeDocument/2006/relationships/theme" Target="../theme/theme3.xml"/><Relationship Id="rId18" Type="http://schemas.openxmlformats.org/officeDocument/2006/relationships/image" Target="../media/image4.png"/><Relationship Id="rId17" Type="http://schemas.openxmlformats.org/officeDocument/2006/relationships/image" Target="../media/image3.jpeg"/><Relationship Id="rId16" Type="http://schemas.openxmlformats.org/officeDocument/2006/relationships/image" Target="../media/image2.jpeg"/><Relationship Id="rId15" Type="http://schemas.openxmlformats.org/officeDocument/2006/relationships/image" Target="../media/image1.jpeg"/><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p:nvPr>
        </p:nvSpPr>
        <p:spPr>
          <a:xfrm>
            <a:off x="468313" y="1341438"/>
            <a:ext cx="8229600" cy="4525962"/>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pic>
        <p:nvPicPr>
          <p:cNvPr id="1027" name="Picture 7" descr="W8B7FWZNVIXJS857N5%87D4"/>
          <p:cNvPicPr>
            <a:picLocks noChangeAspect="1"/>
          </p:cNvPicPr>
          <p:nvPr userDrawn="1"/>
        </p:nvPicPr>
        <p:blipFill>
          <a:blip r:embed="rId15"/>
          <a:stretch>
            <a:fillRect/>
          </a:stretch>
        </p:blipFill>
        <p:spPr>
          <a:xfrm>
            <a:off x="0" y="0"/>
            <a:ext cx="9144000" cy="1133475"/>
          </a:xfrm>
          <a:prstGeom prst="rect">
            <a:avLst/>
          </a:prstGeom>
          <a:noFill/>
          <a:ln w="9525">
            <a:noFill/>
          </a:ln>
        </p:spPr>
      </p:pic>
      <p:pic>
        <p:nvPicPr>
          <p:cNvPr id="1028" name="Picture 8" descr="NI{FN)YOPR23CHT8BJ9YDKI"/>
          <p:cNvPicPr>
            <a:picLocks noChangeAspect="1"/>
          </p:cNvPicPr>
          <p:nvPr userDrawn="1"/>
        </p:nvPicPr>
        <p:blipFill>
          <a:blip r:embed="rId16"/>
          <a:stretch>
            <a:fillRect/>
          </a:stretch>
        </p:blipFill>
        <p:spPr>
          <a:xfrm>
            <a:off x="0" y="6597650"/>
            <a:ext cx="9144000" cy="260350"/>
          </a:xfrm>
          <a:prstGeom prst="rect">
            <a:avLst/>
          </a:prstGeom>
          <a:noFill/>
          <a:ln w="9525">
            <a:noFill/>
          </a:ln>
        </p:spPr>
      </p:pic>
      <p:sp>
        <p:nvSpPr>
          <p:cNvPr id="1029" name="Rectangle 12"/>
          <p:cNvSpPr>
            <a:spLocks noChangeArrowheads="1"/>
          </p:cNvSpPr>
          <p:nvPr/>
        </p:nvSpPr>
        <p:spPr bwMode="auto">
          <a:xfrm>
            <a:off x="468313" y="6021388"/>
            <a:ext cx="2016125" cy="576263"/>
          </a:xfrm>
          <a:prstGeom prst="rect">
            <a:avLst/>
          </a:prstGeom>
          <a:no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30" name="Picture 14" descr="89)GWFY481_MMD5}M}GMBBC"/>
          <p:cNvPicPr>
            <a:picLocks noChangeAspect="1"/>
          </p:cNvPicPr>
          <p:nvPr userDrawn="1"/>
        </p:nvPicPr>
        <p:blipFill>
          <a:blip r:embed="rId17"/>
          <a:stretch>
            <a:fillRect/>
          </a:stretch>
        </p:blipFill>
        <p:spPr>
          <a:xfrm>
            <a:off x="900113" y="6003925"/>
            <a:ext cx="1800225" cy="423863"/>
          </a:xfrm>
          <a:prstGeom prst="rect">
            <a:avLst/>
          </a:prstGeom>
          <a:noFill/>
          <a:ln w="9525">
            <a:noFill/>
          </a:ln>
        </p:spPr>
      </p:pic>
      <p:pic>
        <p:nvPicPr>
          <p:cNvPr id="1031" name="Picture 1" descr="C:\Users\JD\AppData\Roaming\Tencent\Users\846640027\QQ\WinTemp\RichOle\QT[QFAN(ER0IUMK%6HTNG_G.png"/>
          <p:cNvPicPr>
            <a:picLocks noChangeAspect="1"/>
          </p:cNvPicPr>
          <p:nvPr userDrawn="1"/>
        </p:nvPicPr>
        <p:blipFill>
          <a:blip r:embed="rId18"/>
          <a:stretch>
            <a:fillRect/>
          </a:stretch>
        </p:blipFill>
        <p:spPr>
          <a:xfrm>
            <a:off x="3924300" y="4724400"/>
            <a:ext cx="5219700" cy="18891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p:cNvSpPr>
          <p:nvPr>
            <p:ph type="body"/>
          </p:nvPr>
        </p:nvSpPr>
        <p:spPr>
          <a:xfrm>
            <a:off x="468313" y="1341438"/>
            <a:ext cx="8229600" cy="4525962"/>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pic>
        <p:nvPicPr>
          <p:cNvPr id="2051" name="Picture 7" descr="W8B7FWZNVIXJS857N5%87D4"/>
          <p:cNvPicPr>
            <a:picLocks noChangeAspect="1"/>
          </p:cNvPicPr>
          <p:nvPr userDrawn="1"/>
        </p:nvPicPr>
        <p:blipFill>
          <a:blip r:embed="rId15"/>
          <a:stretch>
            <a:fillRect/>
          </a:stretch>
        </p:blipFill>
        <p:spPr>
          <a:xfrm>
            <a:off x="0" y="0"/>
            <a:ext cx="9144000" cy="1133475"/>
          </a:xfrm>
          <a:prstGeom prst="rect">
            <a:avLst/>
          </a:prstGeom>
          <a:noFill/>
          <a:ln w="9525">
            <a:noFill/>
          </a:ln>
        </p:spPr>
      </p:pic>
      <p:pic>
        <p:nvPicPr>
          <p:cNvPr id="2052" name="Picture 8" descr="NI{FN)YOPR23CHT8BJ9YDKI"/>
          <p:cNvPicPr>
            <a:picLocks noChangeAspect="1"/>
          </p:cNvPicPr>
          <p:nvPr userDrawn="1"/>
        </p:nvPicPr>
        <p:blipFill>
          <a:blip r:embed="rId16"/>
          <a:stretch>
            <a:fillRect/>
          </a:stretch>
        </p:blipFill>
        <p:spPr>
          <a:xfrm>
            <a:off x="0" y="6597650"/>
            <a:ext cx="9144000" cy="260350"/>
          </a:xfrm>
          <a:prstGeom prst="rect">
            <a:avLst/>
          </a:prstGeom>
          <a:noFill/>
          <a:ln w="9525">
            <a:noFill/>
          </a:ln>
        </p:spPr>
      </p:pic>
      <p:sp>
        <p:nvSpPr>
          <p:cNvPr id="1029" name="Rectangle 12"/>
          <p:cNvSpPr>
            <a:spLocks noChangeArrowheads="1"/>
          </p:cNvSpPr>
          <p:nvPr/>
        </p:nvSpPr>
        <p:spPr bwMode="auto">
          <a:xfrm>
            <a:off x="468313" y="6021388"/>
            <a:ext cx="2016125" cy="576263"/>
          </a:xfrm>
          <a:prstGeom prst="rect">
            <a:avLst/>
          </a:prstGeom>
          <a:no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054" name="Picture 14" descr="89)GWFY481_MMD5}M}GMBBC"/>
          <p:cNvPicPr>
            <a:picLocks noChangeAspect="1"/>
          </p:cNvPicPr>
          <p:nvPr userDrawn="1"/>
        </p:nvPicPr>
        <p:blipFill>
          <a:blip r:embed="rId17"/>
          <a:stretch>
            <a:fillRect/>
          </a:stretch>
        </p:blipFill>
        <p:spPr>
          <a:xfrm>
            <a:off x="900113" y="6003925"/>
            <a:ext cx="1800225" cy="423863"/>
          </a:xfrm>
          <a:prstGeom prst="rect">
            <a:avLst/>
          </a:prstGeom>
          <a:noFill/>
          <a:ln w="9525">
            <a:noFill/>
          </a:ln>
        </p:spPr>
      </p:pic>
      <p:pic>
        <p:nvPicPr>
          <p:cNvPr id="2055" name="Picture 1" descr="C:\Users\JD\AppData\Roaming\Tencent\Users\846640027\QQ\WinTemp\RichOle\QT[QFAN(ER0IUMK%6HTNG_G.png"/>
          <p:cNvPicPr>
            <a:picLocks noChangeAspect="1"/>
          </p:cNvPicPr>
          <p:nvPr userDrawn="1"/>
        </p:nvPicPr>
        <p:blipFill>
          <a:blip r:embed="rId18"/>
          <a:stretch>
            <a:fillRect/>
          </a:stretch>
        </p:blipFill>
        <p:spPr>
          <a:xfrm>
            <a:off x="3924300" y="4724400"/>
            <a:ext cx="5219700" cy="18891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p:nvPr>
        </p:nvSpPr>
        <p:spPr>
          <a:xfrm>
            <a:off x="468313" y="1341438"/>
            <a:ext cx="8229600" cy="4525962"/>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pic>
        <p:nvPicPr>
          <p:cNvPr id="1027" name="Picture 7" descr="W8B7FWZNVIXJS857N5%87D4"/>
          <p:cNvPicPr>
            <a:picLocks noChangeAspect="1"/>
          </p:cNvPicPr>
          <p:nvPr userDrawn="1"/>
        </p:nvPicPr>
        <p:blipFill>
          <a:blip r:embed="rId15"/>
          <a:stretch>
            <a:fillRect/>
          </a:stretch>
        </p:blipFill>
        <p:spPr>
          <a:xfrm>
            <a:off x="0" y="0"/>
            <a:ext cx="9144000" cy="1133475"/>
          </a:xfrm>
          <a:prstGeom prst="rect">
            <a:avLst/>
          </a:prstGeom>
          <a:noFill/>
          <a:ln w="9525">
            <a:noFill/>
          </a:ln>
        </p:spPr>
      </p:pic>
      <p:pic>
        <p:nvPicPr>
          <p:cNvPr id="1028" name="Picture 8" descr="NI{FN)YOPR23CHT8BJ9YDKI"/>
          <p:cNvPicPr>
            <a:picLocks noChangeAspect="1"/>
          </p:cNvPicPr>
          <p:nvPr userDrawn="1"/>
        </p:nvPicPr>
        <p:blipFill>
          <a:blip r:embed="rId16"/>
          <a:stretch>
            <a:fillRect/>
          </a:stretch>
        </p:blipFill>
        <p:spPr>
          <a:xfrm>
            <a:off x="0" y="6597650"/>
            <a:ext cx="9144000" cy="260350"/>
          </a:xfrm>
          <a:prstGeom prst="rect">
            <a:avLst/>
          </a:prstGeom>
          <a:noFill/>
          <a:ln w="9525">
            <a:noFill/>
          </a:ln>
        </p:spPr>
      </p:pic>
      <p:sp>
        <p:nvSpPr>
          <p:cNvPr id="1029" name="Rectangle 12"/>
          <p:cNvSpPr>
            <a:spLocks noChangeArrowheads="1"/>
          </p:cNvSpPr>
          <p:nvPr/>
        </p:nvSpPr>
        <p:spPr bwMode="auto">
          <a:xfrm>
            <a:off x="468313" y="6021388"/>
            <a:ext cx="2016125" cy="576263"/>
          </a:xfrm>
          <a:prstGeom prst="rect">
            <a:avLst/>
          </a:prstGeom>
          <a:no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30" name="Picture 14" descr="89)GWFY481_MMD5}M}GMBBC"/>
          <p:cNvPicPr>
            <a:picLocks noChangeAspect="1"/>
          </p:cNvPicPr>
          <p:nvPr userDrawn="1"/>
        </p:nvPicPr>
        <p:blipFill>
          <a:blip r:embed="rId17"/>
          <a:stretch>
            <a:fillRect/>
          </a:stretch>
        </p:blipFill>
        <p:spPr>
          <a:xfrm>
            <a:off x="900113" y="6003925"/>
            <a:ext cx="1800225" cy="423863"/>
          </a:xfrm>
          <a:prstGeom prst="rect">
            <a:avLst/>
          </a:prstGeom>
          <a:noFill/>
          <a:ln w="9525">
            <a:noFill/>
          </a:ln>
        </p:spPr>
      </p:pic>
      <p:pic>
        <p:nvPicPr>
          <p:cNvPr id="1031" name="Picture 1" descr="C:\Users\JD\AppData\Roaming\Tencent\Users\846640027\QQ\WinTemp\RichOle\QT[QFAN(ER0IUMK%6HTNG_G.png"/>
          <p:cNvPicPr>
            <a:picLocks noChangeAspect="1"/>
          </p:cNvPicPr>
          <p:nvPr userDrawn="1"/>
        </p:nvPicPr>
        <p:blipFill>
          <a:blip r:embed="rId18"/>
          <a:stretch>
            <a:fillRect/>
          </a:stretch>
        </p:blipFill>
        <p:spPr>
          <a:xfrm>
            <a:off x="3924300" y="4724400"/>
            <a:ext cx="5219700" cy="18891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40.png"/><Relationship Id="rId1"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标题 1"/>
          <p:cNvSpPr>
            <a:spLocks noGrp="1"/>
          </p:cNvSpPr>
          <p:nvPr>
            <p:ph type="ctrTitle"/>
          </p:nvPr>
        </p:nvSpPr>
        <p:spPr>
          <a:xfrm>
            <a:off x="3132138" y="4941888"/>
            <a:ext cx="5832475" cy="1008062"/>
          </a:xfrm>
          <a:noFill/>
          <a:ln>
            <a:noFill/>
          </a:ln>
        </p:spPr>
        <p:txBody>
          <a:bodyPr anchor="t"/>
          <a:lstStyle/>
          <a:p>
            <a:pPr>
              <a:buClrTx/>
            </a:pPr>
            <a:r>
              <a:rPr sz="4000" b="1" dirty="0">
                <a:solidFill>
                  <a:srgbClr val="0070C0"/>
                </a:solidFill>
                <a:latin typeface="微软雅黑" panose="020B0503020204020204" pitchFamily="34" charset="-122"/>
                <a:ea typeface="微软雅黑" panose="020B0503020204020204" pitchFamily="34" charset="-122"/>
              </a:rPr>
              <a:t>图书馆数字资源的利用</a:t>
            </a:r>
            <a:br>
              <a:rPr lang="zh-CN" altLang="en-US" sz="2400" b="1" dirty="0">
                <a:solidFill>
                  <a:srgbClr val="0070C0"/>
                </a:solidFill>
              </a:rPr>
            </a:br>
            <a:endParaRPr lang="zh-CN" altLang="en-US" sz="2400" b="1" dirty="0">
              <a:solidFill>
                <a:srgbClr val="0070C0"/>
              </a:solidFill>
            </a:endParaRPr>
          </a:p>
        </p:txBody>
      </p:sp>
      <p:pic>
        <p:nvPicPr>
          <p:cNvPr id="4098" name="图片 4"/>
          <p:cNvPicPr>
            <a:picLocks noChangeAspect="1"/>
          </p:cNvPicPr>
          <p:nvPr/>
        </p:nvPicPr>
        <p:blipFill>
          <a:blip r:embed="rId1"/>
          <a:stretch>
            <a:fillRect/>
          </a:stretch>
        </p:blipFill>
        <p:spPr>
          <a:xfrm>
            <a:off x="323850" y="548640"/>
            <a:ext cx="7343775" cy="405828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AutoShape 2"/>
          <p:cNvSpPr>
            <a:spLocks noGrp="1"/>
          </p:cNvSpPr>
          <p:nvPr>
            <p:ph type="title"/>
          </p:nvPr>
        </p:nvSpPr>
        <p:spPr>
          <a:xfrm>
            <a:off x="540385" y="548640"/>
            <a:ext cx="9116695" cy="852805"/>
          </a:xfrm>
        </p:spPr>
        <p:txBody>
          <a:bodyPr vert="horz" wrap="square" lIns="91440" tIns="45720" rIns="91440" bIns="45720" anchor="b"/>
          <a:p>
            <a:pPr marL="0" indent="0" algn="l" eaLnBrk="1" hangingPunct="1">
              <a:buFont typeface="Wingdings" panose="05000000000000000000" charset="0"/>
              <a:buNone/>
            </a:pPr>
            <a:r>
              <a:rPr lang="zh-CN" sz="2800" b="1" dirty="0">
                <a:latin typeface="黑体" panose="02010609060101010101" pitchFamily="49" charset="-122"/>
                <a:ea typeface="黑体" panose="02010609060101010101" pitchFamily="49" charset="-122"/>
                <a:cs typeface="黑体" panose="02010609060101010101" pitchFamily="49" charset="-122"/>
                <a:sym typeface="+mn-ea"/>
              </a:rPr>
              <a:t>四、</a:t>
            </a:r>
            <a:r>
              <a:rPr sz="2800" b="1" dirty="0">
                <a:latin typeface="黑体" panose="02010609060101010101" pitchFamily="49" charset="-122"/>
                <a:ea typeface="黑体" panose="02010609060101010101" pitchFamily="49" charset="-122"/>
                <a:cs typeface="黑体" panose="02010609060101010101" pitchFamily="49" charset="-122"/>
                <a:sym typeface="+mn-ea"/>
              </a:rPr>
              <a:t>百链云图书馆</a:t>
            </a:r>
            <a:endParaRPr lang="en-US" altLang="en-US" sz="2800" dirty="0">
              <a:latin typeface="黑体" panose="02010609060101010101" pitchFamily="49" charset="-122"/>
              <a:ea typeface="黑体" panose="02010609060101010101" pitchFamily="49" charset="-122"/>
              <a:cs typeface="黑体" panose="02010609060101010101" pitchFamily="49" charset="-122"/>
            </a:endParaRPr>
          </a:p>
        </p:txBody>
      </p:sp>
      <p:pic>
        <p:nvPicPr>
          <p:cNvPr id="3" name="图片 2"/>
          <p:cNvPicPr>
            <a:picLocks noChangeAspect="1"/>
          </p:cNvPicPr>
          <p:nvPr/>
        </p:nvPicPr>
        <p:blipFill>
          <a:blip r:embed="rId1"/>
          <a:stretch>
            <a:fillRect/>
          </a:stretch>
        </p:blipFill>
        <p:spPr>
          <a:xfrm>
            <a:off x="611505" y="2276475"/>
            <a:ext cx="7881222" cy="3060000"/>
          </a:xfrm>
          <a:prstGeom prst="rect">
            <a:avLst/>
          </a:prstGeom>
        </p:spPr>
      </p:pic>
      <p:sp>
        <p:nvSpPr>
          <p:cNvPr id="2" name="文本框 1"/>
          <p:cNvSpPr txBox="1"/>
          <p:nvPr/>
        </p:nvSpPr>
        <p:spPr>
          <a:xfrm>
            <a:off x="423545" y="1557020"/>
            <a:ext cx="8297545" cy="368300"/>
          </a:xfrm>
          <a:prstGeom prst="rect">
            <a:avLst/>
          </a:prstGeom>
          <a:noFill/>
        </p:spPr>
        <p:txBody>
          <a:bodyPr wrap="square" rtlCol="0">
            <a:spAutoFit/>
          </a:bodyPr>
          <a:p>
            <a:pPr marL="285750" indent="-285750">
              <a:buFont typeface="Arial" panose="020B0604020202020204" pitchFamily="34" charset="0"/>
              <a:buChar char="•"/>
            </a:pPr>
            <a:r>
              <a:rPr lang="zh-CN" altLang="en-US"/>
              <a:t>超星出品的外文资源搜索平台，可对外文期刊、外文图书等学术资源进行搜素</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67995" y="621030"/>
            <a:ext cx="3778885" cy="583565"/>
          </a:xfrm>
          <a:prstGeom prst="rect">
            <a:avLst/>
          </a:prstGeom>
          <a:noFill/>
        </p:spPr>
        <p:txBody>
          <a:bodyPr wrap="square" rtlCol="0">
            <a:spAutoFit/>
          </a:bodyPr>
          <a:p>
            <a:r>
              <a:rPr lang="zh-CN" altLang="en-US" sz="3200">
                <a:latin typeface="黑体" panose="02010609060101010101" pitchFamily="49" charset="-122"/>
                <a:ea typeface="黑体" panose="02010609060101010101" pitchFamily="49" charset="-122"/>
              </a:rPr>
              <a:t>超星系统快捷入口</a:t>
            </a:r>
            <a:endParaRPr lang="zh-CN" altLang="en-US" sz="320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1"/>
          <a:stretch>
            <a:fillRect/>
          </a:stretch>
        </p:blipFill>
        <p:spPr>
          <a:xfrm>
            <a:off x="324485" y="1844675"/>
            <a:ext cx="8208010" cy="1785620"/>
          </a:xfrm>
          <a:prstGeom prst="rect">
            <a:avLst/>
          </a:prstGeom>
        </p:spPr>
      </p:pic>
      <p:sp>
        <p:nvSpPr>
          <p:cNvPr id="7" name="文本框 6"/>
          <p:cNvSpPr txBox="1"/>
          <p:nvPr/>
        </p:nvSpPr>
        <p:spPr>
          <a:xfrm>
            <a:off x="612140" y="3750310"/>
            <a:ext cx="7972425" cy="970915"/>
          </a:xfrm>
          <a:prstGeom prst="rect">
            <a:avLst/>
          </a:prstGeom>
          <a:noFill/>
        </p:spPr>
        <p:txBody>
          <a:bodyPr wrap="square" rtlCol="0">
            <a:spAutoFit/>
          </a:bodyPr>
          <a:p>
            <a:pPr marL="342900" indent="-342900">
              <a:lnSpc>
                <a:spcPct val="130000"/>
              </a:lnSpc>
              <a:buFont typeface="Arial" panose="020B0604020202020204" pitchFamily="34" charset="0"/>
              <a:buAutoNum type="arabicPeriod"/>
            </a:pPr>
            <a:r>
              <a:rPr lang="zh-CN" altLang="en-US" sz="2200"/>
              <a:t>从图书馆主页左侧</a:t>
            </a:r>
            <a:r>
              <a:rPr lang="en-US" altLang="zh-CN" sz="2200"/>
              <a:t>“</a:t>
            </a:r>
            <a:r>
              <a:rPr lang="zh-CN" altLang="en-US" sz="2200"/>
              <a:t>搜索图书馆资源</a:t>
            </a:r>
            <a:r>
              <a:rPr lang="en-US" altLang="zh-CN" sz="2200"/>
              <a:t>”</a:t>
            </a:r>
            <a:r>
              <a:rPr lang="zh-CN" altLang="en-US" sz="2200"/>
              <a:t>下拉菜单</a:t>
            </a:r>
            <a:r>
              <a:rPr lang="en-US" altLang="zh-CN" sz="2200"/>
              <a:t>“</a:t>
            </a:r>
            <a:r>
              <a:rPr lang="zh-CN" altLang="en-US" sz="2200"/>
              <a:t>知识发现</a:t>
            </a:r>
            <a:r>
              <a:rPr lang="en-US" altLang="zh-CN" sz="2200"/>
              <a:t>”</a:t>
            </a:r>
            <a:r>
              <a:rPr lang="zh-CN" altLang="en-US" sz="2200"/>
              <a:t>进入</a:t>
            </a:r>
            <a:endParaRPr lang="zh-CN" altLang="en-US" sz="2200"/>
          </a:p>
          <a:p>
            <a:pPr marL="342900" indent="-342900">
              <a:lnSpc>
                <a:spcPct val="130000"/>
              </a:lnSpc>
              <a:buFont typeface="Arial" panose="020B0604020202020204" pitchFamily="34" charset="0"/>
              <a:buAutoNum type="arabicPeriod"/>
            </a:pPr>
            <a:r>
              <a:rPr lang="zh-CN" altLang="en-US" sz="2200"/>
              <a:t>直接键入关键词，进行中文或外文搜索</a:t>
            </a:r>
            <a:endParaRPr lang="zh-CN" altLang="en-US"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AutoShape 2"/>
          <p:cNvSpPr>
            <a:spLocks noGrp="1"/>
          </p:cNvSpPr>
          <p:nvPr>
            <p:ph type="title"/>
          </p:nvPr>
        </p:nvSpPr>
        <p:spPr>
          <a:xfrm>
            <a:off x="457200" y="274955"/>
            <a:ext cx="8229600" cy="577215"/>
          </a:xfrm>
        </p:spPr>
        <p:txBody>
          <a:bodyPr vert="horz" wrap="square" lIns="91440" tIns="45720" rIns="91440" bIns="45720" anchor="b"/>
          <a:p>
            <a:pPr marL="457200" indent="-457200" algn="l" eaLnBrk="1" hangingPunct="1">
              <a:buFont typeface="Wingdings" panose="05000000000000000000" charset="0"/>
              <a:buChar char="p"/>
            </a:pPr>
            <a:r>
              <a:rPr lang="zh-CN" altLang="en-US" sz="3600" dirty="0">
                <a:latin typeface="黑体" panose="02010609060101010101" pitchFamily="49" charset="-122"/>
                <a:ea typeface="黑体" panose="02010609060101010101" pitchFamily="49" charset="-122"/>
              </a:rPr>
              <a:t>京东读书</a:t>
            </a:r>
            <a:r>
              <a:rPr lang="zh-CN" altLang="en-US" sz="3600" dirty="0">
                <a:latin typeface="黑体" panose="02010609060101010101" pitchFamily="49" charset="-122"/>
                <a:ea typeface="黑体" panose="02010609060101010101" pitchFamily="49" charset="-122"/>
              </a:rPr>
              <a:t>专业版</a:t>
            </a:r>
            <a:endParaRPr lang="zh-CN" altLang="en-US" sz="3600" dirty="0">
              <a:latin typeface="黑体" panose="02010609060101010101" pitchFamily="49" charset="-122"/>
              <a:ea typeface="黑体" panose="02010609060101010101" pitchFamily="49" charset="-122"/>
            </a:endParaRPr>
          </a:p>
        </p:txBody>
      </p:sp>
      <p:sp>
        <p:nvSpPr>
          <p:cNvPr id="5" name="文本框 4"/>
          <p:cNvSpPr txBox="1"/>
          <p:nvPr/>
        </p:nvSpPr>
        <p:spPr>
          <a:xfrm>
            <a:off x="540385" y="980440"/>
            <a:ext cx="7847330" cy="2028825"/>
          </a:xfrm>
          <a:prstGeom prst="rect">
            <a:avLst/>
          </a:prstGeom>
          <a:noFill/>
        </p:spPr>
        <p:txBody>
          <a:bodyPr wrap="square" rtlCol="0">
            <a:noAutofit/>
          </a:bodyPr>
          <a:p>
            <a:pPr indent="457200"/>
            <a:r>
              <a:rPr lang="zh-CN" altLang="en-US"/>
              <a:t>京东读书专业版，是集看书与听书于一体的移动阅读平台。平台资源丰富，现有近</a:t>
            </a:r>
            <a:r>
              <a:rPr lang="en-US" altLang="zh-CN"/>
              <a:t>20</a:t>
            </a:r>
            <a:r>
              <a:rPr lang="zh-CN" altLang="en-US"/>
              <a:t>万种正版图书，覆盖哲学、经济学、法学、文学、历史学、医学、管理学、艺术、工业科技等十多个学科，共</a:t>
            </a:r>
            <a:r>
              <a:rPr lang="en-US" altLang="zh-CN"/>
              <a:t>22</a:t>
            </a:r>
            <a:r>
              <a:rPr lang="zh-CN" altLang="en-US"/>
              <a:t>个一级分类，</a:t>
            </a:r>
            <a:r>
              <a:rPr lang="en-US" altLang="zh-CN"/>
              <a:t>170</a:t>
            </a:r>
            <a:r>
              <a:rPr lang="zh-CN" altLang="en-US"/>
              <a:t>多个二级分类，满足各种阅读需求。阅读记录支持手机、电脑、平板等多终端同步，永久保存；访问不受</a:t>
            </a:r>
            <a:r>
              <a:rPr lang="en-US" altLang="zh-CN"/>
              <a:t>IP</a:t>
            </a:r>
            <a:r>
              <a:rPr lang="zh-CN" altLang="en-US"/>
              <a:t>限制（首次注册须在校园</a:t>
            </a:r>
            <a:r>
              <a:rPr lang="en-US" altLang="zh-CN"/>
              <a:t>IP</a:t>
            </a:r>
            <a:r>
              <a:rPr lang="zh-CN" altLang="en-US"/>
              <a:t>），校内校外、随时随地都可以阅读。</a:t>
            </a:r>
            <a:endParaRPr lang="zh-CN" altLang="en-US"/>
          </a:p>
        </p:txBody>
      </p:sp>
      <p:pic>
        <p:nvPicPr>
          <p:cNvPr id="6" name="图片 5"/>
          <p:cNvPicPr>
            <a:picLocks noChangeAspect="1"/>
          </p:cNvPicPr>
          <p:nvPr/>
        </p:nvPicPr>
        <p:blipFill>
          <a:blip r:embed="rId1"/>
          <a:stretch>
            <a:fillRect/>
          </a:stretch>
        </p:blipFill>
        <p:spPr>
          <a:xfrm>
            <a:off x="2988310" y="2420620"/>
            <a:ext cx="4749165" cy="41319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Rectangle 3"/>
          <p:cNvSpPr>
            <a:spLocks noGrp="1"/>
          </p:cNvSpPr>
          <p:nvPr>
            <p:ph type="body" idx="4294967295"/>
          </p:nvPr>
        </p:nvSpPr>
        <p:spPr>
          <a:xfrm>
            <a:off x="566738" y="404178"/>
            <a:ext cx="5113337" cy="647700"/>
          </a:xfrm>
        </p:spPr>
        <p:txBody>
          <a:bodyPr vert="horz" wrap="square" lIns="91440" tIns="45720" rIns="91440" bIns="45720" anchor="t"/>
          <a:p>
            <a:pPr>
              <a:buNone/>
            </a:pPr>
            <a:r>
              <a:rPr lang="en-US" sz="3200" dirty="0">
                <a:latin typeface="黑体" panose="02010609060101010101" pitchFamily="49" charset="-122"/>
                <a:ea typeface="黑体" panose="02010609060101010101" pitchFamily="49" charset="-122"/>
                <a:cs typeface="黑体" panose="02010609060101010101" pitchFamily="49" charset="-122"/>
              </a:rPr>
              <a:t>2.</a:t>
            </a:r>
            <a:r>
              <a:rPr lang="zh-CN" altLang="en-US" sz="3200" dirty="0">
                <a:latin typeface="黑体" panose="02010609060101010101" pitchFamily="49" charset="-122"/>
                <a:ea typeface="黑体" panose="02010609060101010101" pitchFamily="49" charset="-122"/>
                <a:cs typeface="黑体" panose="02010609060101010101" pitchFamily="49" charset="-122"/>
              </a:rPr>
              <a:t>中文电子期刊数据库</a:t>
            </a:r>
            <a:endParaRPr lang="zh-CN" altLang="en-US" sz="3200" dirty="0">
              <a:latin typeface="黑体" panose="02010609060101010101" pitchFamily="49" charset="-122"/>
              <a:ea typeface="黑体" panose="02010609060101010101" pitchFamily="49" charset="-122"/>
              <a:cs typeface="黑体" panose="02010609060101010101" pitchFamily="49" charset="-122"/>
            </a:endParaRPr>
          </a:p>
        </p:txBody>
      </p:sp>
      <p:sp>
        <p:nvSpPr>
          <p:cNvPr id="114692" name="Text Box 4"/>
          <p:cNvSpPr txBox="1">
            <a:spLocks noChangeArrowheads="1"/>
          </p:cNvSpPr>
          <p:nvPr/>
        </p:nvSpPr>
        <p:spPr bwMode="auto">
          <a:xfrm>
            <a:off x="467678" y="2773045"/>
            <a:ext cx="6381750" cy="296862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L="342900" marR="0" indent="-342900" defTabSz="914400" eaLnBrk="1" hangingPunct="1">
              <a:spcBef>
                <a:spcPct val="50000"/>
              </a:spcBef>
              <a:buClrTx/>
              <a:buSzTx/>
              <a:buFont typeface="Wingdings" panose="05000000000000000000" charset="0"/>
              <a:buChar char="p"/>
              <a:defRPr/>
            </a:pPr>
            <a:r>
              <a:rPr kumimoji="0" lang="en-US" altLang="zh-CN" sz="2200" b="1" kern="1200" cap="none" spc="0" normalizeH="0" baseline="0" noProof="0" dirty="0">
                <a:latin typeface="Times New Roman" panose="02020603050405020304" pitchFamily="18" charset="0"/>
                <a:ea typeface="+mn-ea"/>
                <a:cs typeface="Times New Roman" panose="02020603050405020304" pitchFamily="18" charset="0"/>
              </a:rPr>
              <a:t>    </a:t>
            </a:r>
            <a:r>
              <a:rPr kumimoji="0" lang="zh-CN" altLang="en-US" sz="2200" b="1" kern="1200" cap="none" spc="0" normalizeH="0" baseline="0" noProof="0" dirty="0">
                <a:latin typeface="Times New Roman" panose="02020603050405020304" pitchFamily="18" charset="0"/>
                <a:ea typeface="+mn-ea"/>
                <a:cs typeface="Times New Roman" panose="02020603050405020304" pitchFamily="18" charset="0"/>
              </a:rPr>
              <a:t>中国知网</a:t>
            </a:r>
            <a:r>
              <a:rPr kumimoji="0" lang="en-US" altLang="zh-CN" sz="2200" b="1" kern="1200" cap="none" spc="0" normalizeH="0" baseline="0" noProof="0" dirty="0">
                <a:latin typeface="Times New Roman" panose="02020603050405020304" pitchFamily="18" charset="0"/>
                <a:ea typeface="+mn-ea"/>
                <a:cs typeface="Times New Roman" panose="02020603050405020304" pitchFamily="18" charset="0"/>
              </a:rPr>
              <a:t>CNKI</a:t>
            </a:r>
            <a:endParaRPr kumimoji="0" lang="zh-CN" altLang="en-US" sz="2200" b="1" kern="1200" cap="none" spc="0" normalizeH="0" baseline="0" noProof="0" dirty="0">
              <a:latin typeface="Times New Roman" panose="02020603050405020304" pitchFamily="18" charset="0"/>
              <a:ea typeface="+mn-ea"/>
              <a:cs typeface="Times New Roman" panose="02020603050405020304" pitchFamily="18" charset="0"/>
            </a:endParaRPr>
          </a:p>
          <a:p>
            <a:pPr marL="342900" marR="0" indent="-342900" defTabSz="914400" eaLnBrk="1" hangingPunct="1">
              <a:spcBef>
                <a:spcPct val="50000"/>
              </a:spcBef>
              <a:buClrTx/>
              <a:buSzTx/>
              <a:buFont typeface="Wingdings" panose="05000000000000000000" charset="0"/>
              <a:buChar char="p"/>
              <a:defRPr/>
            </a:pPr>
            <a:r>
              <a:rPr kumimoji="0" lang="zh-CN" altLang="en-US" sz="2200" b="1" kern="1200" cap="none" spc="0" normalizeH="0" baseline="0" noProof="0" dirty="0">
                <a:latin typeface="Times New Roman" panose="02020603050405020304" pitchFamily="18" charset="0"/>
                <a:ea typeface="+mn-ea"/>
                <a:cs typeface="Times New Roman" panose="02020603050405020304" pitchFamily="18" charset="0"/>
              </a:rPr>
              <a:t>    万方数据知识服务平台</a:t>
            </a:r>
            <a:endParaRPr kumimoji="0" lang="zh-CN" altLang="en-US" sz="2200" b="1" kern="1200" cap="none" spc="0" normalizeH="0" baseline="0" noProof="0" dirty="0">
              <a:latin typeface="Times New Roman" panose="02020603050405020304" pitchFamily="18" charset="0"/>
              <a:ea typeface="+mn-ea"/>
              <a:cs typeface="Times New Roman" panose="02020603050405020304" pitchFamily="18" charset="0"/>
            </a:endParaRPr>
          </a:p>
          <a:p>
            <a:pPr marL="342900" marR="0" indent="-342900" defTabSz="914400" eaLnBrk="1" hangingPunct="1">
              <a:spcBef>
                <a:spcPct val="50000"/>
              </a:spcBef>
              <a:buClrTx/>
              <a:buSzTx/>
              <a:buFont typeface="Wingdings" panose="05000000000000000000" charset="0"/>
              <a:buChar char="p"/>
              <a:defRPr/>
            </a:pPr>
            <a:r>
              <a:rPr kumimoji="0" lang="zh-CN" altLang="en-US" sz="2200" b="1" kern="1200" cap="none" spc="0" normalizeH="0" baseline="0" noProof="0" dirty="0">
                <a:latin typeface="Times New Roman" panose="02020603050405020304" pitchFamily="18" charset="0"/>
                <a:ea typeface="+mn-ea"/>
                <a:cs typeface="Times New Roman" panose="02020603050405020304" pitchFamily="18" charset="0"/>
              </a:rPr>
              <a:t>    维普期刊数据库</a:t>
            </a:r>
            <a:endParaRPr kumimoji="0" lang="zh-CN" altLang="en-US" sz="2200" b="1" kern="1200" cap="none" spc="0" normalizeH="0" baseline="0" noProof="0" dirty="0">
              <a:latin typeface="Times New Roman" panose="02020603050405020304" pitchFamily="18" charset="0"/>
              <a:ea typeface="+mn-ea"/>
              <a:cs typeface="Times New Roman" panose="02020603050405020304" pitchFamily="18" charset="0"/>
            </a:endParaRPr>
          </a:p>
          <a:p>
            <a:pPr marL="342900" marR="0" indent="-342900" defTabSz="914400" eaLnBrk="1" hangingPunct="1">
              <a:spcBef>
                <a:spcPct val="50000"/>
              </a:spcBef>
              <a:buClrTx/>
              <a:buSzTx/>
              <a:buFont typeface="Wingdings" panose="05000000000000000000" charset="0"/>
              <a:buChar char="p"/>
              <a:defRPr/>
            </a:pPr>
            <a:r>
              <a:rPr kumimoji="0" lang="zh-CN" altLang="en-US" sz="2200" b="1" kern="1200" cap="none" spc="0" normalizeH="0" baseline="0" noProof="0" dirty="0">
                <a:latin typeface="Times New Roman" panose="02020603050405020304" pitchFamily="18" charset="0"/>
                <a:ea typeface="+mn-ea"/>
                <a:cs typeface="Times New Roman" panose="02020603050405020304" pitchFamily="18" charset="0"/>
              </a:rPr>
              <a:t>    </a:t>
            </a:r>
            <a:r>
              <a:rPr lang="zh-CN" altLang="en-US" sz="2200" b="1" noProof="0" dirty="0">
                <a:latin typeface="Times New Roman" panose="02020603050405020304" pitchFamily="18" charset="0"/>
                <a:ea typeface="+mn-ea"/>
                <a:cs typeface="Times New Roman" panose="02020603050405020304" pitchFamily="18" charset="0"/>
                <a:sym typeface="+mn-ea"/>
              </a:rPr>
              <a:t>华艺学术文献数据库</a:t>
            </a:r>
            <a:endParaRPr kumimoji="0" lang="en-US" altLang="zh-CN" sz="2200" b="1" kern="1200" cap="none" spc="0" normalizeH="0" baseline="0" noProof="0" dirty="0">
              <a:latin typeface="Times New Roman" panose="02020603050405020304" pitchFamily="18" charset="0"/>
              <a:ea typeface="+mn-ea"/>
              <a:cs typeface="Times New Roman" panose="02020603050405020304" pitchFamily="18" charset="0"/>
            </a:endParaRPr>
          </a:p>
          <a:p>
            <a:pPr marL="342900" marR="0" indent="-342900" defTabSz="914400" eaLnBrk="1" hangingPunct="1">
              <a:spcBef>
                <a:spcPct val="50000"/>
              </a:spcBef>
              <a:buClrTx/>
              <a:buSzTx/>
              <a:buFont typeface="Wingdings" panose="05000000000000000000" charset="0"/>
              <a:buChar char="p"/>
              <a:defRPr/>
            </a:pPr>
            <a:r>
              <a:rPr lang="zh-CN" altLang="en-US" sz="2200" b="1" noProof="0" dirty="0">
                <a:latin typeface="Times New Roman" panose="02020603050405020304" pitchFamily="18" charset="0"/>
                <a:ea typeface="+mn-ea"/>
                <a:cs typeface="Times New Roman" panose="02020603050405020304" pitchFamily="18" charset="0"/>
                <a:sym typeface="+mn-ea"/>
              </a:rPr>
              <a:t>    晚清与民国期刊全文数据库</a:t>
            </a:r>
            <a:endParaRPr kumimoji="0" lang="en-US" altLang="zh-CN" sz="2200" b="1" kern="1200" cap="none" spc="0" normalizeH="0" baseline="0" noProof="0" dirty="0">
              <a:latin typeface="Times New Roman" panose="02020603050405020304" pitchFamily="18" charset="0"/>
              <a:ea typeface="+mn-ea"/>
              <a:cs typeface="Times New Roman" panose="02020603050405020304" pitchFamily="18" charset="0"/>
            </a:endParaRPr>
          </a:p>
          <a:p>
            <a:pPr marL="342900" marR="0" indent="-342900" defTabSz="914400" eaLnBrk="1" hangingPunct="1">
              <a:spcBef>
                <a:spcPct val="50000"/>
              </a:spcBef>
              <a:buClrTx/>
              <a:buSzTx/>
              <a:buFont typeface="Wingdings" panose="05000000000000000000" charset="0"/>
              <a:buChar char="p"/>
              <a:defRPr/>
            </a:pPr>
            <a:r>
              <a:rPr lang="zh-CN" altLang="en-US" sz="2200" b="1" noProof="0" dirty="0">
                <a:latin typeface="Times New Roman" panose="02020603050405020304" pitchFamily="18" charset="0"/>
                <a:ea typeface="+mn-ea"/>
                <a:cs typeface="Times New Roman" panose="02020603050405020304" pitchFamily="18" charset="0"/>
                <a:sym typeface="+mn-ea"/>
              </a:rPr>
              <a:t>    中华医学期刊全文数据库</a:t>
            </a:r>
            <a:endParaRPr kumimoji="0" lang="en-US" altLang="zh-CN" sz="2200" b="1" kern="1200" cap="none" spc="0" normalizeH="0" baseline="0" noProof="0" dirty="0">
              <a:latin typeface="Times New Roman" panose="02020603050405020304" pitchFamily="18" charset="0"/>
              <a:ea typeface="+mn-ea"/>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612140" y="908685"/>
            <a:ext cx="6053455" cy="1864360"/>
          </a:xfrm>
          <a:prstGeom prst="rect">
            <a:avLst/>
          </a:prstGeom>
        </p:spPr>
      </p:pic>
    </p:spTree>
  </p:cSld>
  <p:clrMapOvr>
    <a:masterClrMapping/>
  </p:clrMapOvr>
  <p:transition advTm="7800">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5" name="Rectangle 3"/>
          <p:cNvSpPr>
            <a:spLocks noGrp="1"/>
          </p:cNvSpPr>
          <p:nvPr>
            <p:ph idx="1"/>
          </p:nvPr>
        </p:nvSpPr>
        <p:spPr>
          <a:xfrm>
            <a:off x="468630" y="1124585"/>
            <a:ext cx="8229600" cy="1469390"/>
          </a:xfrm>
        </p:spPr>
        <p:txBody>
          <a:bodyPr vert="horz" wrap="square" lIns="91440" tIns="45720" rIns="91440" bIns="45720" anchor="t"/>
          <a:p>
            <a:pPr eaLnBrk="1" hangingPunct="1">
              <a:buNone/>
            </a:pPr>
            <a:r>
              <a:rPr lang="zh-CN" altLang="en-US" sz="2200" dirty="0"/>
              <a:t>首页可进行两种检索：</a:t>
            </a:r>
            <a:endParaRPr lang="en-US" altLang="zh-CN" sz="2200" dirty="0"/>
          </a:p>
          <a:p>
            <a:pPr eaLnBrk="1" hangingPunct="1"/>
            <a:r>
              <a:rPr lang="zh-CN" altLang="en-US" sz="2200" dirty="0"/>
              <a:t>文献检索：可以选择检索字段与跨库检索范围后进行快捷检索，查找所需的文献。快捷检索栏右侧可选择高级检索与出版物检索。</a:t>
            </a:r>
            <a:endParaRPr lang="zh-CN" altLang="en-US" sz="2200" dirty="0"/>
          </a:p>
          <a:p>
            <a:pPr eaLnBrk="1" hangingPunct="1"/>
            <a:endParaRPr lang="en-US" altLang="zh-CN" sz="2200" dirty="0"/>
          </a:p>
          <a:p>
            <a:pPr eaLnBrk="1" hangingPunct="1"/>
            <a:endParaRPr lang="zh-CN" altLang="en-US" sz="2200" dirty="0"/>
          </a:p>
          <a:p>
            <a:pPr eaLnBrk="1" hangingPunct="1"/>
            <a:endParaRPr lang="zh-CN" altLang="en-US" sz="2200" dirty="0"/>
          </a:p>
          <a:p>
            <a:pPr eaLnBrk="1" hangingPunct="1"/>
            <a:endParaRPr lang="zh-CN" altLang="en-US" sz="2200" dirty="0"/>
          </a:p>
          <a:p>
            <a:pPr eaLnBrk="1" hangingPunct="1"/>
            <a:endParaRPr lang="zh-CN" altLang="en-US" sz="2200" dirty="0"/>
          </a:p>
          <a:p>
            <a:pPr eaLnBrk="1" hangingPunct="1"/>
            <a:endParaRPr lang="en-US" altLang="zh-CN" sz="2200" dirty="0"/>
          </a:p>
        </p:txBody>
      </p:sp>
      <p:sp>
        <p:nvSpPr>
          <p:cNvPr id="22530" name="AutoShape 2"/>
          <p:cNvSpPr>
            <a:spLocks noGrp="1"/>
          </p:cNvSpPr>
          <p:nvPr/>
        </p:nvSpPr>
        <p:spPr>
          <a:xfrm>
            <a:off x="467995" y="404495"/>
            <a:ext cx="8229600" cy="696595"/>
          </a:xfrm>
          <a:prstGeom prst="rect">
            <a:avLst/>
          </a:prstGeom>
        </p:spPr>
        <p:txBody>
          <a:bodyPr vert="horz" wrap="square" lIns="91440" tIns="45720" rIns="91440" bIns="45720"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457200" indent="-457200" algn="l" eaLnBrk="1" hangingPunct="1">
              <a:buFont typeface="Wingdings" panose="05000000000000000000" charset="0"/>
              <a:buChar char="p"/>
            </a:pPr>
            <a:r>
              <a:rPr lang="en-US" altLang="zh-CN" sz="3200" dirty="0">
                <a:latin typeface="黑体" panose="02010609060101010101" pitchFamily="49" charset="-122"/>
                <a:ea typeface="黑体" panose="02010609060101010101" pitchFamily="49" charset="-122"/>
                <a:sym typeface="Wingdings" panose="05000000000000000000" pitchFamily="2" charset="2"/>
              </a:rPr>
              <a:t> </a:t>
            </a:r>
            <a:r>
              <a:rPr lang="zh-CN" altLang="en-US" sz="3200" dirty="0">
                <a:latin typeface="黑体" panose="02010609060101010101" pitchFamily="49" charset="-122"/>
                <a:ea typeface="黑体" panose="02010609060101010101" pitchFamily="49" charset="-122"/>
                <a:sym typeface="Wingdings" panose="05000000000000000000" pitchFamily="2" charset="2"/>
              </a:rPr>
              <a:t>中国知网的使用</a:t>
            </a:r>
            <a:endParaRPr lang="zh-CN" altLang="en-US" sz="3200" dirty="0">
              <a:latin typeface="黑体" panose="02010609060101010101" pitchFamily="49" charset="-122"/>
              <a:ea typeface="黑体" panose="02010609060101010101" pitchFamily="49" charset="-122"/>
              <a:sym typeface="Wingdings" panose="05000000000000000000" pitchFamily="2" charset="2"/>
            </a:endParaRPr>
          </a:p>
        </p:txBody>
      </p:sp>
      <p:pic>
        <p:nvPicPr>
          <p:cNvPr id="4" name="图片 3"/>
          <p:cNvPicPr>
            <a:picLocks noChangeAspect="1"/>
          </p:cNvPicPr>
          <p:nvPr/>
        </p:nvPicPr>
        <p:blipFill>
          <a:blip r:embed="rId1"/>
          <a:stretch>
            <a:fillRect/>
          </a:stretch>
        </p:blipFill>
        <p:spPr>
          <a:xfrm>
            <a:off x="828040" y="2708910"/>
            <a:ext cx="7321550" cy="20351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40385" y="692785"/>
            <a:ext cx="7935595" cy="785495"/>
          </a:xfrm>
        </p:spPr>
        <p:txBody>
          <a:bodyPr/>
          <a:p>
            <a:r>
              <a:rPr lang="en-US" altLang="zh-CN" sz="2200" dirty="0">
                <a:latin typeface="Times New Roman" panose="02020603050405020304" pitchFamily="18" charset="0"/>
                <a:cs typeface="Times New Roman" panose="02020603050405020304" pitchFamily="18" charset="0"/>
                <a:sym typeface="+mn-ea"/>
              </a:rPr>
              <a:t>AI</a:t>
            </a:r>
            <a:r>
              <a:rPr lang="zh-CN" altLang="en-US" sz="2200" dirty="0">
                <a:latin typeface="+mn-ea"/>
                <a:sym typeface="+mn-ea"/>
              </a:rPr>
              <a:t>问答检索：可以通过关键词或自然语言提问，系统自动从文献挖掘答案。</a:t>
            </a:r>
            <a:endParaRPr lang="en-US" altLang="zh-CN" sz="2200" dirty="0">
              <a:latin typeface="+mn-ea"/>
            </a:endParaRPr>
          </a:p>
          <a:p>
            <a:endParaRPr lang="zh-CN" altLang="en-US" sz="2200">
              <a:latin typeface="+mn-ea"/>
            </a:endParaRPr>
          </a:p>
        </p:txBody>
      </p:sp>
      <p:pic>
        <p:nvPicPr>
          <p:cNvPr id="5" name="图片 4"/>
          <p:cNvPicPr>
            <a:picLocks noChangeAspect="1"/>
          </p:cNvPicPr>
          <p:nvPr/>
        </p:nvPicPr>
        <p:blipFill>
          <a:blip r:embed="rId1"/>
          <a:stretch>
            <a:fillRect/>
          </a:stretch>
        </p:blipFill>
        <p:spPr>
          <a:xfrm>
            <a:off x="1332230" y="1565910"/>
            <a:ext cx="5798185" cy="1871980"/>
          </a:xfrm>
          <a:prstGeom prst="rect">
            <a:avLst/>
          </a:prstGeom>
        </p:spPr>
      </p:pic>
      <p:pic>
        <p:nvPicPr>
          <p:cNvPr id="6" name="图片 5"/>
          <p:cNvPicPr>
            <a:picLocks noChangeAspect="1"/>
          </p:cNvPicPr>
          <p:nvPr/>
        </p:nvPicPr>
        <p:blipFill>
          <a:blip r:embed="rId2"/>
          <a:stretch>
            <a:fillRect/>
          </a:stretch>
        </p:blipFill>
        <p:spPr>
          <a:xfrm>
            <a:off x="612140" y="3500755"/>
            <a:ext cx="7200265" cy="23539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AutoShape 2"/>
          <p:cNvSpPr>
            <a:spLocks noGrp="1"/>
          </p:cNvSpPr>
          <p:nvPr>
            <p:ph type="title"/>
          </p:nvPr>
        </p:nvSpPr>
        <p:spPr>
          <a:xfrm>
            <a:off x="467995" y="44450"/>
            <a:ext cx="8229600" cy="810895"/>
          </a:xfrm>
        </p:spPr>
        <p:txBody>
          <a:bodyPr vert="horz" wrap="square" lIns="91440" tIns="45720" rIns="91440" bIns="45720" anchor="b"/>
          <a:p>
            <a:pPr algn="l" eaLnBrk="1" hangingPunct="1"/>
            <a:r>
              <a:rPr lang="en-US" altLang="en-US" sz="2800" dirty="0">
                <a:latin typeface="黑体" panose="02010609060101010101" pitchFamily="49" charset="-122"/>
                <a:ea typeface="黑体" panose="02010609060101010101" pitchFamily="49" charset="-122"/>
              </a:rPr>
              <a:t>检索结果</a:t>
            </a:r>
            <a:r>
              <a:rPr lang="zh-CN" altLang="en-US" sz="2800" dirty="0">
                <a:latin typeface="黑体" panose="02010609060101010101" pitchFamily="49" charset="-122"/>
                <a:ea typeface="黑体" panose="02010609060101010101" pitchFamily="49" charset="-122"/>
              </a:rPr>
              <a:t>示例</a:t>
            </a:r>
            <a:endParaRPr lang="zh-CN" altLang="en-US" sz="2800" dirty="0">
              <a:latin typeface="黑体" panose="02010609060101010101" pitchFamily="49" charset="-122"/>
              <a:ea typeface="黑体" panose="02010609060101010101" pitchFamily="49" charset="-122"/>
            </a:endParaRPr>
          </a:p>
        </p:txBody>
      </p:sp>
      <p:sp>
        <p:nvSpPr>
          <p:cNvPr id="25603" name="Rectangle 3"/>
          <p:cNvSpPr>
            <a:spLocks noGrp="1"/>
          </p:cNvSpPr>
          <p:nvPr>
            <p:ph idx="1"/>
          </p:nvPr>
        </p:nvSpPr>
        <p:spPr>
          <a:xfrm>
            <a:off x="179705" y="1012190"/>
            <a:ext cx="3905885" cy="2543810"/>
          </a:xfrm>
        </p:spPr>
        <p:txBody>
          <a:bodyPr vert="horz" wrap="square" lIns="91440" tIns="45720" rIns="91440" bIns="45720" anchor="t"/>
          <a:p>
            <a:pPr eaLnBrk="1" hangingPunct="1"/>
            <a:r>
              <a:rPr lang="en-US" altLang="zh-CN" sz="2200" dirty="0">
                <a:solidFill>
                  <a:schemeClr val="tx1"/>
                </a:solidFill>
              </a:rPr>
              <a:t>1.</a:t>
            </a:r>
            <a:r>
              <a:rPr lang="zh-CN" altLang="en-US" sz="2200" dirty="0">
                <a:solidFill>
                  <a:schemeClr val="tx1"/>
                </a:solidFill>
              </a:rPr>
              <a:t>点击检索结果中的篇名链接进入知网节，可以得到文献的摘要、参考文献、引证文献、共引文献、同被引文献等相关信息。</a:t>
            </a:r>
            <a:endParaRPr lang="zh-CN" altLang="en-US" sz="2200" dirty="0">
              <a:solidFill>
                <a:schemeClr val="tx1"/>
              </a:solidFill>
            </a:endParaRPr>
          </a:p>
          <a:p>
            <a:pPr eaLnBrk="1" hangingPunct="1"/>
            <a:endParaRPr lang="zh-CN" altLang="en-US" sz="2200" dirty="0">
              <a:solidFill>
                <a:schemeClr val="tx1"/>
              </a:solidFill>
            </a:endParaRPr>
          </a:p>
        </p:txBody>
      </p:sp>
      <p:pic>
        <p:nvPicPr>
          <p:cNvPr id="2" name="图片 1"/>
          <p:cNvPicPr>
            <a:picLocks noChangeAspect="1"/>
          </p:cNvPicPr>
          <p:nvPr/>
        </p:nvPicPr>
        <p:blipFill>
          <a:blip r:embed="rId1"/>
          <a:stretch>
            <a:fillRect/>
          </a:stretch>
        </p:blipFill>
        <p:spPr>
          <a:xfrm>
            <a:off x="0" y="3134995"/>
            <a:ext cx="4549775" cy="2452370"/>
          </a:xfrm>
          <a:prstGeom prst="rect">
            <a:avLst/>
          </a:prstGeom>
        </p:spPr>
      </p:pic>
      <p:pic>
        <p:nvPicPr>
          <p:cNvPr id="3" name="图片 2"/>
          <p:cNvPicPr>
            <a:picLocks noChangeAspect="1"/>
          </p:cNvPicPr>
          <p:nvPr/>
        </p:nvPicPr>
        <p:blipFill>
          <a:blip r:embed="rId2"/>
          <a:srcRect r="9219"/>
          <a:stretch>
            <a:fillRect/>
          </a:stretch>
        </p:blipFill>
        <p:spPr>
          <a:xfrm>
            <a:off x="4643755" y="3134995"/>
            <a:ext cx="4608195" cy="1829435"/>
          </a:xfrm>
          <a:prstGeom prst="rect">
            <a:avLst/>
          </a:prstGeom>
        </p:spPr>
      </p:pic>
      <p:sp>
        <p:nvSpPr>
          <p:cNvPr id="4" name="文本框 3"/>
          <p:cNvSpPr txBox="1"/>
          <p:nvPr/>
        </p:nvSpPr>
        <p:spPr>
          <a:xfrm>
            <a:off x="4787900" y="1012190"/>
            <a:ext cx="3838575" cy="2122805"/>
          </a:xfrm>
          <a:prstGeom prst="rect">
            <a:avLst/>
          </a:prstGeom>
          <a:noFill/>
        </p:spPr>
        <p:txBody>
          <a:bodyPr wrap="square" rtlCol="0">
            <a:spAutoFit/>
          </a:bodyPr>
          <a:p>
            <a:r>
              <a:rPr lang="en-US" altLang="zh-CN" sz="2200" dirty="0">
                <a:sym typeface="+mn-ea"/>
              </a:rPr>
              <a:t>2.</a:t>
            </a:r>
            <a:r>
              <a:rPr lang="zh-CN" altLang="en-US" sz="2200" dirty="0">
                <a:sym typeface="+mn-ea"/>
              </a:rPr>
              <a:t>文献详细页中，可以选择</a:t>
            </a:r>
            <a:r>
              <a:rPr lang="en-US" altLang="zh-CN" sz="2200" dirty="0">
                <a:sym typeface="+mn-ea"/>
              </a:rPr>
              <a:t>HTML</a:t>
            </a:r>
            <a:r>
              <a:rPr lang="zh-CN" altLang="en-US" sz="2200" dirty="0">
                <a:sym typeface="+mn-ea"/>
              </a:rPr>
              <a:t>阅读、</a:t>
            </a:r>
            <a:r>
              <a:rPr lang="en-US" altLang="zh-CN" sz="2200" dirty="0">
                <a:sym typeface="+mn-ea"/>
              </a:rPr>
              <a:t>CAJ</a:t>
            </a:r>
            <a:r>
              <a:rPr lang="zh-CN" altLang="en-US" sz="2200" dirty="0">
                <a:sym typeface="+mn-ea"/>
              </a:rPr>
              <a:t>下载（中国知网自行开发的阅读器格式）、</a:t>
            </a:r>
            <a:r>
              <a:rPr lang="en-US" altLang="zh-CN" sz="2200" dirty="0">
                <a:sym typeface="+mn-ea"/>
              </a:rPr>
              <a:t>PDF</a:t>
            </a:r>
            <a:r>
              <a:rPr lang="zh-CN" altLang="en-US" sz="2200" dirty="0">
                <a:sym typeface="+mn-ea"/>
              </a:rPr>
              <a:t>下载，博硕论文还可以分页、分章或整本下载。</a:t>
            </a:r>
            <a:endParaRPr lang="zh-CN" altLang="en-US" sz="2200" dirty="0">
              <a:solidFill>
                <a:schemeClr val="tx1"/>
              </a:solidFill>
            </a:endParaRPr>
          </a:p>
          <a:p>
            <a:endParaRPr lang="zh-CN" altLang="en-US" sz="2200"/>
          </a:p>
        </p:txBody>
      </p:sp>
      <p:sp>
        <p:nvSpPr>
          <p:cNvPr id="5" name="文本框 4"/>
          <p:cNvSpPr txBox="1"/>
          <p:nvPr/>
        </p:nvSpPr>
        <p:spPr>
          <a:xfrm>
            <a:off x="4868545" y="5516880"/>
            <a:ext cx="4159250" cy="583565"/>
          </a:xfrm>
          <a:prstGeom prst="rect">
            <a:avLst/>
          </a:prstGeom>
        </p:spPr>
        <p:txBody>
          <a:bodyPr wrap="square">
            <a:spAutoFit/>
          </a:bodyPr>
          <a:p>
            <a:pPr algn="just"/>
            <a:r>
              <a:rPr lang="en-US" altLang="zh-CN" sz="1600" b="0" i="0">
                <a:solidFill>
                  <a:srgbClr val="FF0000"/>
                </a:solidFill>
                <a:latin typeface="微软雅黑" panose="020B0503020204020204" pitchFamily="34" charset="-122"/>
                <a:ea typeface="微软雅黑" panose="020B0503020204020204" pitchFamily="34" charset="-122"/>
              </a:rPr>
              <a:t>CNKI</a:t>
            </a:r>
            <a:r>
              <a:rPr lang="zh-CN" altLang="en-US" sz="1600" b="0" i="0">
                <a:solidFill>
                  <a:srgbClr val="FF0000"/>
                </a:solidFill>
                <a:latin typeface="微软雅黑" panose="020B0503020204020204" pitchFamily="34" charset="-122"/>
                <a:ea typeface="微软雅黑" panose="020B0503020204020204" pitchFamily="34" charset="-122"/>
              </a:rPr>
              <a:t>设置了下载限制，切勿单次连续下载超过</a:t>
            </a:r>
            <a:r>
              <a:rPr lang="en-US" altLang="zh-CN" sz="1600" b="0" i="0">
                <a:solidFill>
                  <a:srgbClr val="FF0000"/>
                </a:solidFill>
                <a:latin typeface="微软雅黑" panose="020B0503020204020204" pitchFamily="34" charset="-122"/>
                <a:ea typeface="微软雅黑" panose="020B0503020204020204" pitchFamily="34" charset="-122"/>
              </a:rPr>
              <a:t>30</a:t>
            </a:r>
            <a:r>
              <a:rPr lang="zh-CN" altLang="en-US" sz="1600" b="0" i="0">
                <a:solidFill>
                  <a:srgbClr val="FF0000"/>
                </a:solidFill>
                <a:latin typeface="微软雅黑" panose="020B0503020204020204" pitchFamily="34" charset="-122"/>
                <a:ea typeface="微软雅黑" panose="020B0503020204020204" pitchFamily="34" charset="-122"/>
              </a:rPr>
              <a:t>篇全文，否则将会导致全校</a:t>
            </a:r>
            <a:r>
              <a:rPr lang="en-US" altLang="zh-CN" sz="1600" b="0" i="0">
                <a:solidFill>
                  <a:srgbClr val="FF0000"/>
                </a:solidFill>
                <a:latin typeface="微软雅黑" panose="020B0503020204020204" pitchFamily="34" charset="-122"/>
                <a:ea typeface="微软雅黑" panose="020B0503020204020204" pitchFamily="34" charset="-122"/>
              </a:rPr>
              <a:t>ip</a:t>
            </a:r>
            <a:r>
              <a:rPr lang="zh-CN" altLang="en-US" sz="1600" b="0" i="0">
                <a:solidFill>
                  <a:srgbClr val="FF0000"/>
                </a:solidFill>
                <a:latin typeface="微软雅黑" panose="020B0503020204020204" pitchFamily="34" charset="-122"/>
                <a:ea typeface="微软雅黑" panose="020B0503020204020204" pitchFamily="34" charset="-122"/>
              </a:rPr>
              <a:t>被封。</a:t>
            </a:r>
            <a:endParaRPr lang="zh-CN" altLang="en-US" sz="1600" b="0" i="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137795" y="1412875"/>
            <a:ext cx="8549005" cy="2692400"/>
          </a:xfrm>
          <a:prstGeom prst="rect">
            <a:avLst/>
          </a:prstGeom>
        </p:spPr>
      </p:pic>
      <p:sp>
        <p:nvSpPr>
          <p:cNvPr id="25603" name="Rectangle 3"/>
          <p:cNvSpPr>
            <a:spLocks noGrp="1"/>
          </p:cNvSpPr>
          <p:nvPr/>
        </p:nvSpPr>
        <p:spPr>
          <a:xfrm>
            <a:off x="899795" y="4508500"/>
            <a:ext cx="7219315" cy="126809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zh-CN" altLang="en-US" sz="2200" dirty="0">
                <a:solidFill>
                  <a:schemeClr val="tx1"/>
                </a:solidFill>
              </a:rPr>
              <a:t>目前只可以使用基本检索功能，不能使用</a:t>
            </a:r>
            <a:r>
              <a:rPr lang="en-US" altLang="zh-CN" sz="2200" dirty="0">
                <a:solidFill>
                  <a:schemeClr val="tx1"/>
                </a:solidFill>
              </a:rPr>
              <a:t>AI</a:t>
            </a:r>
            <a:r>
              <a:rPr lang="zh-CN" altLang="en-US" sz="2200" dirty="0">
                <a:solidFill>
                  <a:schemeClr val="tx1"/>
                </a:solidFill>
              </a:rPr>
              <a:t>增强检索</a:t>
            </a:r>
            <a:endParaRPr lang="zh-CN" altLang="en-US" sz="2200" dirty="0">
              <a:solidFill>
                <a:schemeClr val="tx1"/>
              </a:solidFill>
            </a:endParaRPr>
          </a:p>
          <a:p>
            <a:pPr eaLnBrk="1" hangingPunct="1"/>
            <a:r>
              <a:rPr lang="zh-CN" altLang="en-US" sz="2200" dirty="0">
                <a:solidFill>
                  <a:schemeClr val="tx1"/>
                </a:solidFill>
              </a:rPr>
              <a:t>可点击搜索框右侧</a:t>
            </a:r>
            <a:r>
              <a:rPr lang="en-US" altLang="zh-CN" sz="2200" dirty="0">
                <a:solidFill>
                  <a:schemeClr val="tx1"/>
                </a:solidFill>
              </a:rPr>
              <a:t>“</a:t>
            </a:r>
            <a:r>
              <a:rPr lang="zh-CN" altLang="en-US" sz="2200" dirty="0">
                <a:solidFill>
                  <a:schemeClr val="tx1"/>
                </a:solidFill>
              </a:rPr>
              <a:t>高级检索</a:t>
            </a:r>
            <a:r>
              <a:rPr lang="en-US" altLang="zh-CN" sz="2200" dirty="0">
                <a:solidFill>
                  <a:schemeClr val="tx1"/>
                </a:solidFill>
              </a:rPr>
              <a:t>”</a:t>
            </a:r>
            <a:r>
              <a:rPr lang="zh-CN" altLang="en-US" sz="2200" dirty="0">
                <a:solidFill>
                  <a:schemeClr val="tx1"/>
                </a:solidFill>
              </a:rPr>
              <a:t>进行更详细限定</a:t>
            </a:r>
            <a:endParaRPr lang="zh-CN" altLang="en-US" sz="2200" dirty="0">
              <a:solidFill>
                <a:schemeClr val="tx1"/>
              </a:solidFill>
            </a:endParaRPr>
          </a:p>
        </p:txBody>
      </p:sp>
      <p:sp>
        <p:nvSpPr>
          <p:cNvPr id="26626" name="AutoShape 2"/>
          <p:cNvSpPr>
            <a:spLocks noGrp="1"/>
          </p:cNvSpPr>
          <p:nvPr>
            <p:ph type="title"/>
          </p:nvPr>
        </p:nvSpPr>
        <p:spPr>
          <a:xfrm>
            <a:off x="457200" y="274955"/>
            <a:ext cx="5516880" cy="855980"/>
          </a:xfrm>
        </p:spPr>
        <p:txBody>
          <a:bodyPr vert="horz" wrap="square" lIns="91440" tIns="45720" rIns="91440" bIns="45720" anchor="b"/>
          <a:p>
            <a:pPr marL="457200" indent="-457200" algn="l" eaLnBrk="1" hangingPunct="1">
              <a:buFont typeface="Wingdings" panose="05000000000000000000" charset="0"/>
              <a:buChar char="p"/>
            </a:pPr>
            <a:r>
              <a:rPr lang="en-US" altLang="en-US" sz="3200" dirty="0">
                <a:latin typeface="黑体" panose="02010609060101010101" pitchFamily="49" charset="-122"/>
                <a:ea typeface="黑体" panose="02010609060101010101" pitchFamily="49" charset="-122"/>
                <a:cs typeface="黑体" panose="02010609060101010101" pitchFamily="49" charset="-122"/>
              </a:rPr>
              <a:t>万方数据知识服务平台 </a:t>
            </a:r>
            <a:endParaRPr lang="en-US" altLang="en-US" sz="3200"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36195" y="3572510"/>
            <a:ext cx="4628515" cy="1939925"/>
          </a:xfrm>
          <a:prstGeom prst="rect">
            <a:avLst/>
          </a:prstGeom>
        </p:spPr>
      </p:pic>
      <p:sp>
        <p:nvSpPr>
          <p:cNvPr id="8" name="文本框 7"/>
          <p:cNvSpPr txBox="1"/>
          <p:nvPr/>
        </p:nvSpPr>
        <p:spPr>
          <a:xfrm>
            <a:off x="108585" y="1340485"/>
            <a:ext cx="4509135" cy="1814830"/>
          </a:xfrm>
          <a:prstGeom prst="rect">
            <a:avLst/>
          </a:prstGeom>
          <a:noFill/>
        </p:spPr>
        <p:txBody>
          <a:bodyPr wrap="square" rtlCol="0" anchor="t">
            <a:spAutoFit/>
          </a:bodyPr>
          <a:p>
            <a:pPr marL="457200" indent="-457200" eaLnBrk="1" hangingPunct="1">
              <a:lnSpc>
                <a:spcPct val="80000"/>
              </a:lnSpc>
              <a:buAutoNum type="arabicPeriod"/>
            </a:pPr>
            <a:r>
              <a:rPr lang="zh-CN" altLang="en-US" sz="2000" dirty="0">
                <a:sym typeface="+mn-ea"/>
              </a:rPr>
              <a:t>检索结果显示题名、刊名（标注被哪些引文数据库</a:t>
            </a:r>
            <a:r>
              <a:rPr lang="zh-CN" altLang="en-US" sz="2000" dirty="0">
                <a:sym typeface="+mn-ea"/>
              </a:rPr>
              <a:t>收录）、不完整的作者和摘要</a:t>
            </a:r>
            <a:endParaRPr lang="zh-CN" altLang="en-US" sz="2000" dirty="0">
              <a:sym typeface="+mn-ea"/>
            </a:endParaRPr>
          </a:p>
          <a:p>
            <a:pPr marL="457200" indent="-457200" eaLnBrk="1" hangingPunct="1">
              <a:lnSpc>
                <a:spcPct val="80000"/>
              </a:lnSpc>
              <a:buAutoNum type="arabicPeriod"/>
            </a:pPr>
            <a:r>
              <a:rPr lang="zh-CN" altLang="en-US" sz="2000" dirty="0">
                <a:sym typeface="+mn-ea"/>
              </a:rPr>
              <a:t>可通过批量处理下载全文或导出引用（文本、</a:t>
            </a:r>
            <a:r>
              <a:rPr lang="en-US" altLang="zh-CN" sz="2000" dirty="0">
                <a:sym typeface="+mn-ea"/>
              </a:rPr>
              <a:t>NoteExpress</a:t>
            </a:r>
            <a:r>
              <a:rPr lang="zh-CN" altLang="en-US" sz="2000" dirty="0">
                <a:sym typeface="+mn-ea"/>
              </a:rPr>
              <a:t>、</a:t>
            </a:r>
            <a:r>
              <a:rPr lang="en-US" altLang="zh-CN" sz="2000" dirty="0">
                <a:sym typeface="+mn-ea"/>
              </a:rPr>
              <a:t>Refworks</a:t>
            </a:r>
            <a:r>
              <a:rPr lang="zh-CN" altLang="en-US" sz="2000" dirty="0">
                <a:sym typeface="+mn-ea"/>
              </a:rPr>
              <a:t>、</a:t>
            </a:r>
            <a:r>
              <a:rPr lang="en-US" altLang="zh-CN" sz="2000" dirty="0">
                <a:sym typeface="+mn-ea"/>
              </a:rPr>
              <a:t>EndNote</a:t>
            </a:r>
            <a:r>
              <a:rPr lang="zh-CN" altLang="en-US" sz="2000" dirty="0">
                <a:sym typeface="+mn-ea"/>
              </a:rPr>
              <a:t>等）</a:t>
            </a:r>
            <a:endParaRPr lang="zh-CN" altLang="en-US" sz="2000" dirty="0">
              <a:sym typeface="+mn-ea"/>
            </a:endParaRPr>
          </a:p>
          <a:p>
            <a:pPr marL="0" indent="0" eaLnBrk="1" hangingPunct="1">
              <a:lnSpc>
                <a:spcPct val="80000"/>
              </a:lnSpc>
              <a:buNone/>
            </a:pPr>
            <a:endParaRPr lang="zh-CN" altLang="en-US" sz="2000" dirty="0">
              <a:sym typeface="+mn-ea"/>
            </a:endParaRPr>
          </a:p>
        </p:txBody>
      </p:sp>
      <p:pic>
        <p:nvPicPr>
          <p:cNvPr id="5" name="图片 4"/>
          <p:cNvPicPr>
            <a:picLocks noChangeAspect="1"/>
          </p:cNvPicPr>
          <p:nvPr/>
        </p:nvPicPr>
        <p:blipFill>
          <a:blip r:embed="rId2"/>
          <a:stretch>
            <a:fillRect/>
          </a:stretch>
        </p:blipFill>
        <p:spPr>
          <a:xfrm>
            <a:off x="4643755" y="2924810"/>
            <a:ext cx="4549775" cy="3335655"/>
          </a:xfrm>
          <a:prstGeom prst="rect">
            <a:avLst/>
          </a:prstGeom>
        </p:spPr>
      </p:pic>
      <p:sp>
        <p:nvSpPr>
          <p:cNvPr id="6" name="文本框 5"/>
          <p:cNvSpPr txBox="1"/>
          <p:nvPr/>
        </p:nvSpPr>
        <p:spPr>
          <a:xfrm>
            <a:off x="5219700" y="1340485"/>
            <a:ext cx="3193415" cy="1322070"/>
          </a:xfrm>
          <a:prstGeom prst="rect">
            <a:avLst/>
          </a:prstGeom>
          <a:noFill/>
        </p:spPr>
        <p:txBody>
          <a:bodyPr wrap="square" rtlCol="0">
            <a:spAutoFit/>
          </a:bodyPr>
          <a:p>
            <a:pPr marL="342900" indent="-342900">
              <a:buAutoNum type="arabicPeriod"/>
            </a:pPr>
            <a:r>
              <a:rPr lang="zh-CN" altLang="en-US" sz="2000"/>
              <a:t>详情页包括完整的作者名、摘要、关键词、基金等</a:t>
            </a:r>
            <a:endParaRPr lang="zh-CN" altLang="en-US" sz="2000"/>
          </a:p>
          <a:p>
            <a:pPr marL="342900" indent="-342900">
              <a:buAutoNum type="arabicPeriod"/>
            </a:pPr>
            <a:r>
              <a:rPr lang="zh-CN" altLang="en-US" sz="2000"/>
              <a:t>可在线阅读或下载</a:t>
            </a:r>
            <a:endParaRPr lang="zh-CN" altLang="en-US" sz="2000"/>
          </a:p>
        </p:txBody>
      </p:sp>
      <p:sp>
        <p:nvSpPr>
          <p:cNvPr id="25602" name="AutoShape 2"/>
          <p:cNvSpPr>
            <a:spLocks noGrp="1"/>
          </p:cNvSpPr>
          <p:nvPr>
            <p:ph type="title"/>
          </p:nvPr>
        </p:nvSpPr>
        <p:spPr>
          <a:xfrm>
            <a:off x="467995" y="44450"/>
            <a:ext cx="8229600" cy="810895"/>
          </a:xfrm>
        </p:spPr>
        <p:txBody>
          <a:bodyPr vert="horz" wrap="square" lIns="91440" tIns="45720" rIns="91440" bIns="45720" anchor="b"/>
          <a:p>
            <a:pPr algn="l" eaLnBrk="1" hangingPunct="1"/>
            <a:r>
              <a:rPr lang="en-US" altLang="en-US" sz="2800" dirty="0">
                <a:latin typeface="黑体" panose="02010609060101010101" pitchFamily="49" charset="-122"/>
                <a:ea typeface="黑体" panose="02010609060101010101" pitchFamily="49" charset="-122"/>
              </a:rPr>
              <a:t>检索结果</a:t>
            </a:r>
            <a:r>
              <a:rPr lang="zh-CN" altLang="en-US" sz="2800" dirty="0">
                <a:latin typeface="黑体" panose="02010609060101010101" pitchFamily="49" charset="-122"/>
                <a:ea typeface="黑体" panose="02010609060101010101" pitchFamily="49" charset="-122"/>
              </a:rPr>
              <a:t>示例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85165"/>
            <a:ext cx="8229600" cy="732790"/>
          </a:xfrm>
        </p:spPr>
        <p:txBody>
          <a:bodyPr vert="horz" wrap="square" lIns="91440" tIns="45720" rIns="91440" bIns="45720" rtlCol="0" anchor="b">
            <a:normAutofit/>
          </a:bodyPr>
          <a:p>
            <a:pPr marL="457200" lvl="0" indent="-457200" algn="l" eaLnBrk="1" hangingPunct="1">
              <a:buClrTx/>
              <a:buSzTx/>
              <a:buFont typeface="Wingdings" panose="05000000000000000000" charset="0"/>
              <a:buChar char="p"/>
            </a:pPr>
            <a:r>
              <a:rPr lang="en-US" altLang="en-US" sz="3200" dirty="0">
                <a:latin typeface="黑体" panose="02010609060101010101" pitchFamily="49" charset="-122"/>
                <a:ea typeface="黑体" panose="02010609060101010101" pitchFamily="49" charset="-122"/>
                <a:cs typeface="黑体" panose="02010609060101010101" pitchFamily="49" charset="-122"/>
                <a:sym typeface="+mn-ea"/>
              </a:rPr>
              <a:t>维普中文期刊服务平台</a:t>
            </a:r>
            <a:endParaRPr lang="en-US" altLang="en-US" sz="3200" dirty="0">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6" name="图片 5"/>
          <p:cNvPicPr>
            <a:picLocks noChangeAspect="1"/>
          </p:cNvPicPr>
          <p:nvPr/>
        </p:nvPicPr>
        <p:blipFill>
          <a:blip r:embed="rId1"/>
          <a:stretch>
            <a:fillRect/>
          </a:stretch>
        </p:blipFill>
        <p:spPr>
          <a:xfrm>
            <a:off x="396240" y="1916430"/>
            <a:ext cx="7616190" cy="29692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AutoShape 2"/>
          <p:cNvSpPr>
            <a:spLocks noGrp="1"/>
          </p:cNvSpPr>
          <p:nvPr>
            <p:ph type="title"/>
          </p:nvPr>
        </p:nvSpPr>
        <p:spPr>
          <a:xfrm>
            <a:off x="395288" y="1916113"/>
            <a:ext cx="8229600" cy="3727450"/>
          </a:xfrm>
        </p:spPr>
        <p:txBody>
          <a:bodyPr vert="horz" wrap="square" lIns="91440" tIns="45720" rIns="91440" bIns="45720" anchor="b"/>
          <a:p>
            <a:pPr eaLnBrk="1" hangingPunct="1"/>
            <a:r>
              <a:rPr lang="en-US" altLang="zh-CN" sz="3600" dirty="0"/>
              <a:t> </a:t>
            </a:r>
            <a:r>
              <a:rPr lang="en-US" altLang="en-US" sz="3600" dirty="0">
                <a:latin typeface="黑体" panose="02010609060101010101" pitchFamily="49" charset="-122"/>
                <a:ea typeface="黑体" panose="02010609060101010101" pitchFamily="49" charset="-122"/>
              </a:rPr>
              <a:t>一</a:t>
            </a:r>
            <a:r>
              <a:rPr lang="en-US" altLang="zh-CN" sz="3600" dirty="0">
                <a:latin typeface="黑体" panose="02010609060101010101" pitchFamily="49" charset="-122"/>
                <a:ea typeface="黑体" panose="02010609060101010101" pitchFamily="49" charset="-122"/>
              </a:rPr>
              <a:t>.</a:t>
            </a:r>
            <a:r>
              <a:rPr lang="en-US" altLang="en-US" sz="3600" dirty="0">
                <a:ea typeface="黑体" panose="02010609060101010101" pitchFamily="49" charset="-122"/>
              </a:rPr>
              <a:t>中文数据库的检索利用</a:t>
            </a:r>
            <a:br>
              <a:rPr lang="zh-CN" altLang="en-US" sz="3600" dirty="0">
                <a:ea typeface="黑体" panose="02010609060101010101" pitchFamily="49" charset="-122"/>
              </a:rPr>
            </a:br>
            <a:br>
              <a:rPr lang="zh-CN" altLang="en-US" sz="3600" dirty="0">
                <a:ea typeface="黑体" panose="02010609060101010101" pitchFamily="49" charset="-122"/>
              </a:rPr>
            </a:br>
            <a:r>
              <a:rPr lang="en-US" altLang="en-US" sz="3600" dirty="0">
                <a:ea typeface="黑体" panose="02010609060101010101" pitchFamily="49" charset="-122"/>
              </a:rPr>
              <a:t> </a:t>
            </a:r>
            <a:r>
              <a:rPr lang="en-US" altLang="en-US" sz="3600" dirty="0">
                <a:latin typeface="黑体" panose="02010609060101010101" pitchFamily="49" charset="-122"/>
                <a:ea typeface="黑体" panose="02010609060101010101" pitchFamily="49" charset="-122"/>
              </a:rPr>
              <a:t>二</a:t>
            </a:r>
            <a:r>
              <a:rPr lang="en-US" altLang="zh-CN" sz="3600" dirty="0">
                <a:latin typeface="黑体" panose="02010609060101010101" pitchFamily="49" charset="-122"/>
                <a:ea typeface="黑体" panose="02010609060101010101" pitchFamily="49" charset="-122"/>
              </a:rPr>
              <a:t>.</a:t>
            </a:r>
            <a:r>
              <a:rPr lang="en-US" altLang="zh-CN" sz="3600" dirty="0"/>
              <a:t> </a:t>
            </a:r>
            <a:r>
              <a:rPr lang="en-US" altLang="en-US" sz="3600" dirty="0">
                <a:ea typeface="黑体" panose="02010609060101010101" pitchFamily="49" charset="-122"/>
              </a:rPr>
              <a:t>外文数据库的检索利用</a:t>
            </a:r>
            <a:r>
              <a:rPr lang="en-US" altLang="en-US" sz="3600" dirty="0"/>
              <a:t> </a:t>
            </a:r>
            <a:br>
              <a:rPr lang="en-US" altLang="zh-CN" sz="3600" dirty="0"/>
            </a:br>
            <a:r>
              <a:rPr lang="en-US" altLang="zh-CN" sz="3600" dirty="0">
                <a:latin typeface="黑体" panose="02010609060101010101" pitchFamily="49" charset="-122"/>
                <a:ea typeface="黑体" panose="02010609060101010101" pitchFamily="49" charset="-122"/>
              </a:rPr>
              <a:t> </a:t>
            </a:r>
            <a:r>
              <a:rPr lang="en-US" altLang="en-US" sz="3600" dirty="0">
                <a:latin typeface="黑体" panose="02010609060101010101" pitchFamily="49" charset="-122"/>
                <a:ea typeface="黑体" panose="02010609060101010101" pitchFamily="49" charset="-122"/>
              </a:rPr>
              <a:t>  </a:t>
            </a:r>
            <a:br>
              <a:rPr lang="en-US" altLang="zh-CN" sz="3600" dirty="0">
                <a:latin typeface="黑体" panose="02010609060101010101" pitchFamily="49" charset="-122"/>
                <a:ea typeface="黑体" panose="02010609060101010101" pitchFamily="49" charset="-122"/>
              </a:rPr>
            </a:br>
            <a:r>
              <a:rPr lang="en-US" altLang="zh-CN" sz="3600" dirty="0">
                <a:latin typeface="黑体" panose="02010609060101010101" pitchFamily="49" charset="-122"/>
                <a:ea typeface="黑体" panose="02010609060101010101" pitchFamily="49" charset="-122"/>
              </a:rPr>
              <a:t>    </a:t>
            </a:r>
            <a:endParaRPr lang="en-US" altLang="en-US" sz="3600" dirty="0">
              <a:solidFill>
                <a:srgbClr val="FF0000"/>
              </a:solidFill>
              <a:latin typeface="+mn-lt"/>
              <a:cs typeface="+mn-lt"/>
            </a:endParaRPr>
          </a:p>
        </p:txBody>
      </p:sp>
      <p:sp>
        <p:nvSpPr>
          <p:cNvPr id="2" name="文本框 1"/>
          <p:cNvSpPr txBox="1"/>
          <p:nvPr/>
        </p:nvSpPr>
        <p:spPr>
          <a:xfrm>
            <a:off x="2916555" y="1124585"/>
            <a:ext cx="3048000" cy="737235"/>
          </a:xfrm>
          <a:prstGeom prst="rect">
            <a:avLst/>
          </a:prstGeom>
          <a:noFill/>
        </p:spPr>
        <p:txBody>
          <a:bodyPr wrap="square" rtlCol="0">
            <a:spAutoFit/>
          </a:bodyPr>
          <a:p>
            <a:pPr algn="ctr"/>
            <a:r>
              <a:rPr lang="zh-CN" altLang="en-US" sz="4200">
                <a:latin typeface="黑体" panose="02010609060101010101" pitchFamily="49" charset="-122"/>
                <a:ea typeface="黑体" panose="02010609060101010101" pitchFamily="49" charset="-122"/>
              </a:rPr>
              <a:t>目</a:t>
            </a:r>
            <a:r>
              <a:rPr lang="en-US" altLang="zh-CN" sz="4200">
                <a:latin typeface="黑体" panose="02010609060101010101" pitchFamily="49" charset="-122"/>
                <a:ea typeface="黑体" panose="02010609060101010101" pitchFamily="49" charset="-122"/>
              </a:rPr>
              <a:t> </a:t>
            </a:r>
            <a:r>
              <a:rPr lang="zh-CN" altLang="en-US" sz="4200">
                <a:latin typeface="黑体" panose="02010609060101010101" pitchFamily="49" charset="-122"/>
                <a:ea typeface="黑体" panose="02010609060101010101" pitchFamily="49" charset="-122"/>
              </a:rPr>
              <a:t>录</a:t>
            </a:r>
            <a:endParaRPr lang="zh-CN" altLang="en-US" sz="4200">
              <a:latin typeface="黑体" panose="02010609060101010101" pitchFamily="49" charset="-122"/>
              <a:ea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AutoShape 2"/>
          <p:cNvSpPr>
            <a:spLocks noGrp="1"/>
          </p:cNvSpPr>
          <p:nvPr>
            <p:ph type="title"/>
          </p:nvPr>
        </p:nvSpPr>
        <p:spPr>
          <a:xfrm>
            <a:off x="324485" y="44450"/>
            <a:ext cx="8229600" cy="728980"/>
          </a:xfrm>
        </p:spPr>
        <p:txBody>
          <a:bodyPr vert="horz" wrap="square" lIns="91440" tIns="45720" rIns="91440" bIns="45720" anchor="b"/>
          <a:p>
            <a:pPr algn="l" eaLnBrk="1" hangingPunct="1"/>
            <a:r>
              <a:rPr lang="en-US" altLang="en-US" sz="2800" dirty="0">
                <a:latin typeface="黑体" panose="02010609060101010101" pitchFamily="49" charset="-122"/>
                <a:ea typeface="黑体" panose="02010609060101010101" pitchFamily="49" charset="-122"/>
              </a:rPr>
              <a:t>检索结果</a:t>
            </a:r>
            <a:r>
              <a:rPr lang="zh-CN" altLang="en-US" sz="2800" dirty="0">
                <a:latin typeface="黑体" panose="02010609060101010101" pitchFamily="49" charset="-122"/>
                <a:ea typeface="黑体" panose="02010609060101010101" pitchFamily="49" charset="-122"/>
              </a:rPr>
              <a:t>示例</a:t>
            </a:r>
            <a:endParaRPr lang="zh-CN" altLang="en-US" sz="2800" dirty="0">
              <a:latin typeface="黑体" panose="02010609060101010101" pitchFamily="49" charset="-122"/>
              <a:ea typeface="黑体" panose="02010609060101010101" pitchFamily="49" charset="-122"/>
            </a:endParaRPr>
          </a:p>
        </p:txBody>
      </p:sp>
      <p:pic>
        <p:nvPicPr>
          <p:cNvPr id="7" name="图片 6"/>
          <p:cNvPicPr>
            <a:picLocks noChangeAspect="1"/>
          </p:cNvPicPr>
          <p:nvPr/>
        </p:nvPicPr>
        <p:blipFill>
          <a:blip r:embed="rId1"/>
          <a:stretch>
            <a:fillRect/>
          </a:stretch>
        </p:blipFill>
        <p:spPr>
          <a:xfrm>
            <a:off x="-35560" y="2612390"/>
            <a:ext cx="4225290" cy="3589020"/>
          </a:xfrm>
          <a:prstGeom prst="rect">
            <a:avLst/>
          </a:prstGeom>
        </p:spPr>
      </p:pic>
      <p:sp>
        <p:nvSpPr>
          <p:cNvPr id="8" name="文本框 7"/>
          <p:cNvSpPr txBox="1"/>
          <p:nvPr/>
        </p:nvSpPr>
        <p:spPr>
          <a:xfrm>
            <a:off x="108585" y="908685"/>
            <a:ext cx="4509135" cy="1814830"/>
          </a:xfrm>
          <a:prstGeom prst="rect">
            <a:avLst/>
          </a:prstGeom>
          <a:noFill/>
        </p:spPr>
        <p:txBody>
          <a:bodyPr wrap="square" rtlCol="0" anchor="t">
            <a:spAutoFit/>
          </a:bodyPr>
          <a:p>
            <a:pPr marL="457200" indent="-457200" eaLnBrk="1" hangingPunct="1">
              <a:lnSpc>
                <a:spcPct val="80000"/>
              </a:lnSpc>
              <a:buAutoNum type="arabicPeriod"/>
            </a:pPr>
            <a:r>
              <a:rPr lang="zh-CN" altLang="en-US" sz="2000" dirty="0">
                <a:sym typeface="+mn-ea"/>
              </a:rPr>
              <a:t>检索结果显示题名、作者、机构、出处（注明被哪些引文数据库收录）、基金、摘要、关键词</a:t>
            </a:r>
            <a:endParaRPr lang="zh-CN" altLang="en-US" sz="2000" dirty="0">
              <a:sym typeface="+mn-ea"/>
            </a:endParaRPr>
          </a:p>
          <a:p>
            <a:pPr marL="457200" indent="-457200" eaLnBrk="1" hangingPunct="1">
              <a:lnSpc>
                <a:spcPct val="80000"/>
              </a:lnSpc>
              <a:buAutoNum type="arabicPeriod"/>
            </a:pPr>
            <a:r>
              <a:rPr lang="zh-CN" altLang="en-US" sz="2000" dirty="0">
                <a:sym typeface="+mn-ea"/>
              </a:rPr>
              <a:t>可通过批量处理下载全文或导出题录（文本、</a:t>
            </a:r>
            <a:r>
              <a:rPr lang="en-US" altLang="zh-CN" sz="2000" dirty="0">
                <a:sym typeface="+mn-ea"/>
              </a:rPr>
              <a:t>NoteExpress</a:t>
            </a:r>
            <a:r>
              <a:rPr lang="zh-CN" altLang="en-US" sz="2000" dirty="0">
                <a:sym typeface="+mn-ea"/>
              </a:rPr>
              <a:t>、</a:t>
            </a:r>
            <a:r>
              <a:rPr lang="en-US" altLang="zh-CN" sz="2000" dirty="0">
                <a:sym typeface="+mn-ea"/>
              </a:rPr>
              <a:t>Refworks</a:t>
            </a:r>
            <a:r>
              <a:rPr lang="zh-CN" altLang="en-US" sz="2000" dirty="0">
                <a:sym typeface="+mn-ea"/>
              </a:rPr>
              <a:t>、</a:t>
            </a:r>
            <a:r>
              <a:rPr lang="en-US" altLang="zh-CN" sz="2000" dirty="0">
                <a:sym typeface="+mn-ea"/>
              </a:rPr>
              <a:t>EndNote</a:t>
            </a:r>
            <a:r>
              <a:rPr lang="zh-CN" altLang="en-US" sz="2000" dirty="0">
                <a:sym typeface="+mn-ea"/>
              </a:rPr>
              <a:t>等）</a:t>
            </a:r>
            <a:endParaRPr lang="zh-CN" altLang="en-US" sz="2000" dirty="0">
              <a:sym typeface="+mn-ea"/>
            </a:endParaRPr>
          </a:p>
          <a:p>
            <a:pPr marL="0" indent="0" eaLnBrk="1" hangingPunct="1">
              <a:lnSpc>
                <a:spcPct val="80000"/>
              </a:lnSpc>
              <a:buNone/>
            </a:pPr>
            <a:endParaRPr lang="zh-CN" altLang="en-US" sz="2000" dirty="0">
              <a:sym typeface="+mn-ea"/>
            </a:endParaRPr>
          </a:p>
        </p:txBody>
      </p:sp>
      <p:pic>
        <p:nvPicPr>
          <p:cNvPr id="9" name="图片 8"/>
          <p:cNvPicPr>
            <a:picLocks noChangeAspect="1"/>
          </p:cNvPicPr>
          <p:nvPr/>
        </p:nvPicPr>
        <p:blipFill>
          <a:blip r:embed="rId2"/>
          <a:stretch>
            <a:fillRect/>
          </a:stretch>
        </p:blipFill>
        <p:spPr>
          <a:xfrm>
            <a:off x="4356100" y="2348865"/>
            <a:ext cx="4732655" cy="4104640"/>
          </a:xfrm>
          <a:prstGeom prst="rect">
            <a:avLst/>
          </a:prstGeom>
        </p:spPr>
      </p:pic>
      <p:sp>
        <p:nvSpPr>
          <p:cNvPr id="10" name="文本框 9"/>
          <p:cNvSpPr txBox="1"/>
          <p:nvPr/>
        </p:nvSpPr>
        <p:spPr>
          <a:xfrm>
            <a:off x="4643755" y="908685"/>
            <a:ext cx="4509135" cy="1014730"/>
          </a:xfrm>
          <a:prstGeom prst="rect">
            <a:avLst/>
          </a:prstGeom>
          <a:noFill/>
        </p:spPr>
        <p:txBody>
          <a:bodyPr wrap="square" rtlCol="0" anchor="t">
            <a:spAutoFit/>
          </a:bodyPr>
          <a:p>
            <a:pPr marL="457200" indent="-457200" eaLnBrk="1" hangingPunct="1">
              <a:lnSpc>
                <a:spcPct val="100000"/>
              </a:lnSpc>
              <a:buAutoNum type="arabicPeriod"/>
            </a:pPr>
            <a:r>
              <a:rPr lang="zh-CN" altLang="en-US" sz="2000" dirty="0">
                <a:sym typeface="+mn-ea"/>
              </a:rPr>
              <a:t>文献详情页中可下载完整</a:t>
            </a:r>
            <a:r>
              <a:rPr lang="en-US" altLang="zh-CN" sz="2000" dirty="0">
                <a:sym typeface="+mn-ea"/>
              </a:rPr>
              <a:t>PDF</a:t>
            </a:r>
            <a:endParaRPr lang="en-US" altLang="zh-CN" sz="2000" dirty="0">
              <a:sym typeface="+mn-ea"/>
            </a:endParaRPr>
          </a:p>
          <a:p>
            <a:pPr marL="457200" indent="-457200" eaLnBrk="1" hangingPunct="1">
              <a:lnSpc>
                <a:spcPct val="100000"/>
              </a:lnSpc>
              <a:buAutoNum type="arabicPeriod"/>
            </a:pPr>
            <a:r>
              <a:rPr lang="zh-CN" altLang="en-US" sz="2000" dirty="0">
                <a:sym typeface="+mn-ea"/>
              </a:rPr>
              <a:t>引文网络中可获取参考文献、共引文献、引证文献等列表</a:t>
            </a:r>
            <a:endParaRPr lang="zh-CN" altLang="en-US" sz="2000" dirty="0">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7" name="Rectangle 3"/>
          <p:cNvSpPr>
            <a:spLocks noGrp="1"/>
          </p:cNvSpPr>
          <p:nvPr>
            <p:ph type="body" idx="4294967295"/>
          </p:nvPr>
        </p:nvSpPr>
        <p:spPr>
          <a:xfrm>
            <a:off x="396240" y="621030"/>
            <a:ext cx="4938713" cy="863600"/>
          </a:xfrm>
        </p:spPr>
        <p:txBody>
          <a:bodyPr vert="horz" wrap="square" lIns="91440" tIns="45720" rIns="91440" bIns="45720" anchor="t"/>
          <a:p>
            <a:pPr>
              <a:buNone/>
            </a:pPr>
            <a:r>
              <a:rPr lang="en-US" sz="3200" dirty="0">
                <a:latin typeface="黑体" panose="02010609060101010101" pitchFamily="49" charset="-122"/>
                <a:ea typeface="黑体" panose="02010609060101010101" pitchFamily="49" charset="-122"/>
                <a:cs typeface="黑体" panose="02010609060101010101" pitchFamily="49" charset="-122"/>
              </a:rPr>
              <a:t>3.</a:t>
            </a:r>
            <a:r>
              <a:rPr lang="zh-CN" altLang="en-US" sz="3200" dirty="0">
                <a:latin typeface="黑体" panose="02010609060101010101" pitchFamily="49" charset="-122"/>
                <a:ea typeface="黑体" panose="02010609060101010101" pitchFamily="49" charset="-122"/>
                <a:cs typeface="黑体" panose="02010609060101010101" pitchFamily="49" charset="-122"/>
              </a:rPr>
              <a:t>中文学位论文数据库</a:t>
            </a:r>
            <a:endParaRPr lang="zh-CN" altLang="en-US" sz="3200" dirty="0">
              <a:latin typeface="黑体" panose="02010609060101010101" pitchFamily="49" charset="-122"/>
              <a:ea typeface="黑体" panose="02010609060101010101" pitchFamily="49" charset="-122"/>
              <a:cs typeface="黑体" panose="02010609060101010101" pitchFamily="49" charset="-122"/>
            </a:endParaRPr>
          </a:p>
        </p:txBody>
      </p:sp>
      <p:sp>
        <p:nvSpPr>
          <p:cNvPr id="116740" name="Text Box 4"/>
          <p:cNvSpPr txBox="1">
            <a:spLocks noChangeArrowheads="1"/>
          </p:cNvSpPr>
          <p:nvPr/>
        </p:nvSpPr>
        <p:spPr bwMode="auto">
          <a:xfrm>
            <a:off x="1042988" y="2852738"/>
            <a:ext cx="6481763" cy="366713"/>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Tx/>
              <a:defRPr/>
            </a:pPr>
            <a:endParaRPr kumimoji="0" lang="zh-CN" altLang="en-US" kern="1200" cap="none" spc="0" normalizeH="0" baseline="0" noProof="0">
              <a:latin typeface="Arial" panose="020B0604020202020204" pitchFamily="34" charset="0"/>
              <a:ea typeface="宋体" panose="02010600030101010101" pitchFamily="2" charset="-122"/>
              <a:cs typeface="+mn-cs"/>
            </a:endParaRPr>
          </a:p>
        </p:txBody>
      </p:sp>
      <p:sp>
        <p:nvSpPr>
          <p:cNvPr id="116741" name="Text Box 5"/>
          <p:cNvSpPr txBox="1">
            <a:spLocks noChangeArrowheads="1"/>
          </p:cNvSpPr>
          <p:nvPr/>
        </p:nvSpPr>
        <p:spPr bwMode="auto">
          <a:xfrm>
            <a:off x="612140" y="1628458"/>
            <a:ext cx="6408738" cy="138366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L="457200" marR="0" indent="-457200" defTabSz="914400" eaLnBrk="1" hangingPunct="1">
              <a:buClrTx/>
              <a:buSzTx/>
              <a:buFont typeface="Wingdings" panose="05000000000000000000" charset="0"/>
              <a:buChar char="p"/>
              <a:defRPr/>
            </a:pPr>
            <a:r>
              <a:rPr kumimoji="0" lang="zh-CN" altLang="en-US" sz="2800" kern="1200" cap="none" spc="0" normalizeH="0" baseline="0" noProof="0" dirty="0">
                <a:latin typeface="Times New Roman" panose="02020603050405020304" pitchFamily="18" charset="0"/>
                <a:ea typeface="+mn-ea"/>
                <a:cs typeface="Times New Roman" panose="02020603050405020304" pitchFamily="18" charset="0"/>
              </a:rPr>
              <a:t>    中国知网</a:t>
            </a:r>
            <a:r>
              <a:rPr kumimoji="0" lang="en-US" altLang="zh-CN" sz="2800" kern="1200" cap="none" spc="0" normalizeH="0" baseline="0" noProof="0" dirty="0">
                <a:latin typeface="Times New Roman" panose="02020603050405020304" pitchFamily="18" charset="0"/>
                <a:ea typeface="+mn-ea"/>
                <a:cs typeface="Times New Roman" panose="02020603050405020304" pitchFamily="18" charset="0"/>
              </a:rPr>
              <a:t>CNKI</a:t>
            </a:r>
            <a:endParaRPr kumimoji="0" lang="zh-CN" altLang="en-US" sz="2800" kern="1200" cap="none" spc="0" normalizeH="0" baseline="0" noProof="0" dirty="0">
              <a:latin typeface="Times New Roman" panose="02020603050405020304" pitchFamily="18" charset="0"/>
              <a:ea typeface="+mn-ea"/>
              <a:cs typeface="Times New Roman" panose="02020603050405020304" pitchFamily="18" charset="0"/>
            </a:endParaRPr>
          </a:p>
          <a:p>
            <a:pPr marL="457200" marR="0" indent="-457200" defTabSz="914400" eaLnBrk="1" hangingPunct="1">
              <a:buClrTx/>
              <a:buSzTx/>
              <a:buFont typeface="Wingdings" panose="05000000000000000000" charset="0"/>
              <a:buChar char="p"/>
              <a:defRPr/>
            </a:pPr>
            <a:endParaRPr kumimoji="0" lang="zh-CN" altLang="en-US" sz="2800" kern="1200" cap="none" spc="0" normalizeH="0" baseline="0" noProof="0" dirty="0">
              <a:latin typeface="Times New Roman" panose="02020603050405020304" pitchFamily="18" charset="0"/>
              <a:ea typeface="+mn-ea"/>
              <a:cs typeface="Times New Roman" panose="02020603050405020304" pitchFamily="18" charset="0"/>
            </a:endParaRPr>
          </a:p>
          <a:p>
            <a:pPr marL="457200" marR="0" indent="-457200" defTabSz="914400" eaLnBrk="1" hangingPunct="1">
              <a:buClrTx/>
              <a:buSzTx/>
              <a:buFont typeface="Wingdings" panose="05000000000000000000" charset="0"/>
              <a:buChar char="p"/>
              <a:defRPr/>
            </a:pPr>
            <a:r>
              <a:rPr kumimoji="0" lang="zh-CN" altLang="en-US" sz="2800" kern="1200" cap="none" spc="0" normalizeH="0" baseline="0" noProof="0" dirty="0">
                <a:latin typeface="Times New Roman" panose="02020603050405020304" pitchFamily="18" charset="0"/>
                <a:ea typeface="+mn-ea"/>
                <a:cs typeface="Times New Roman" panose="02020603050405020304" pitchFamily="18" charset="0"/>
              </a:rPr>
              <a:t>    万方数据知识服务平台</a:t>
            </a:r>
            <a:endParaRPr kumimoji="0" lang="zh-CN" altLang="en-US" sz="2800" kern="1200" cap="none" spc="0" normalizeH="0" baseline="0" noProof="0" dirty="0">
              <a:latin typeface="Times New Roman" panose="02020603050405020304" pitchFamily="18" charset="0"/>
              <a:ea typeface="+mn-ea"/>
              <a:cs typeface="Times New Roman" panose="02020603050405020304" pitchFamily="18" charset="0"/>
            </a:endParaRPr>
          </a:p>
        </p:txBody>
      </p:sp>
    </p:spTree>
  </p:cSld>
  <p:clrMapOvr>
    <a:masterClrMapping/>
  </p:clrMapOvr>
  <p:transition advTm="7800">
    <p:cover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Rectangle 3"/>
          <p:cNvSpPr>
            <a:spLocks noGrp="1"/>
          </p:cNvSpPr>
          <p:nvPr>
            <p:ph type="body" idx="4294967295"/>
          </p:nvPr>
        </p:nvSpPr>
        <p:spPr>
          <a:xfrm>
            <a:off x="853758" y="404495"/>
            <a:ext cx="5037137" cy="647700"/>
          </a:xfrm>
        </p:spPr>
        <p:txBody>
          <a:bodyPr vert="horz" wrap="square" lIns="91440" tIns="45720" rIns="91440" bIns="45720" anchor="t"/>
          <a:p>
            <a:pPr>
              <a:buNone/>
            </a:pPr>
            <a:r>
              <a:rPr lang="en-US" sz="3200" dirty="0">
                <a:latin typeface="黑体" panose="02010609060101010101" pitchFamily="49" charset="-122"/>
                <a:ea typeface="黑体" panose="02010609060101010101" pitchFamily="49" charset="-122"/>
                <a:cs typeface="黑体" panose="02010609060101010101" pitchFamily="49" charset="-122"/>
              </a:rPr>
              <a:t>4.</a:t>
            </a:r>
            <a:r>
              <a:rPr lang="zh-CN" altLang="en-US" sz="3200" dirty="0">
                <a:latin typeface="黑体" panose="02010609060101010101" pitchFamily="49" charset="-122"/>
                <a:ea typeface="黑体" panose="02010609060101010101" pitchFamily="49" charset="-122"/>
                <a:cs typeface="黑体" panose="02010609060101010101" pitchFamily="49" charset="-122"/>
              </a:rPr>
              <a:t>中文引文文摘数据库</a:t>
            </a:r>
            <a:endParaRPr lang="zh-CN" altLang="en-US" sz="3200" dirty="0">
              <a:latin typeface="黑体" panose="02010609060101010101" pitchFamily="49" charset="-122"/>
              <a:ea typeface="黑体" panose="02010609060101010101" pitchFamily="49" charset="-122"/>
              <a:cs typeface="黑体" panose="02010609060101010101" pitchFamily="49" charset="-122"/>
            </a:endParaRPr>
          </a:p>
        </p:txBody>
      </p:sp>
      <p:sp>
        <p:nvSpPr>
          <p:cNvPr id="115716" name="Text Box 4"/>
          <p:cNvSpPr txBox="1">
            <a:spLocks noChangeArrowheads="1"/>
          </p:cNvSpPr>
          <p:nvPr/>
        </p:nvSpPr>
        <p:spPr bwMode="auto">
          <a:xfrm>
            <a:off x="683895" y="3212148"/>
            <a:ext cx="7377113" cy="347662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L="342900" marR="0" indent="-342900" defTabSz="914400" eaLnBrk="1" hangingPunct="1">
              <a:spcBef>
                <a:spcPct val="50000"/>
              </a:spcBef>
              <a:buClrTx/>
              <a:buSzTx/>
              <a:buFont typeface="Wingdings" panose="05000000000000000000" charset="0"/>
              <a:buChar char="p"/>
              <a:defRPr/>
            </a:pPr>
            <a:r>
              <a:rPr kumimoji="0" lang="zh-CN" altLang="en-US" sz="2200" kern="1200" cap="none" spc="0" normalizeH="0" baseline="0" noProof="0" dirty="0">
                <a:latin typeface="Arial" panose="020B0604020202020204" pitchFamily="34" charset="0"/>
                <a:ea typeface="宋体" panose="02010600030101010101" pitchFamily="2" charset="-122"/>
                <a:cs typeface="+mn-cs"/>
              </a:rPr>
              <a:t>    中文社会科学引文索引（</a:t>
            </a:r>
            <a:r>
              <a:rPr kumimoji="0" lang="en-US" altLang="zh-CN" sz="2200" kern="1200" cap="none" spc="0" normalizeH="0" baseline="0" noProof="0" dirty="0">
                <a:latin typeface="Arial" panose="020B0604020202020204" pitchFamily="34" charset="0"/>
                <a:ea typeface="宋体" panose="02010600030101010101" pitchFamily="2" charset="-122"/>
                <a:cs typeface="+mn-cs"/>
              </a:rPr>
              <a:t>CSSCI</a:t>
            </a:r>
            <a:r>
              <a:rPr kumimoji="0" lang="zh-CN" altLang="en-US" sz="2200" kern="1200" cap="none" spc="0" normalizeH="0" baseline="0" noProof="0" dirty="0">
                <a:latin typeface="Arial" panose="020B0604020202020204" pitchFamily="34" charset="0"/>
                <a:ea typeface="宋体" panose="02010600030101010101" pitchFamily="2" charset="-122"/>
                <a:cs typeface="+mn-cs"/>
              </a:rPr>
              <a:t>）</a:t>
            </a:r>
            <a:endParaRPr kumimoji="0" lang="zh-CN" altLang="en-US" sz="2200" kern="1200" cap="none" spc="0" normalizeH="0" baseline="0" noProof="0" dirty="0">
              <a:latin typeface="Arial" panose="020B0604020202020204" pitchFamily="34" charset="0"/>
              <a:ea typeface="宋体" panose="02010600030101010101" pitchFamily="2" charset="-122"/>
              <a:cs typeface="+mn-cs"/>
            </a:endParaRPr>
          </a:p>
          <a:p>
            <a:pPr marL="342900" marR="0" indent="-342900" defTabSz="914400" eaLnBrk="1" hangingPunct="1">
              <a:spcBef>
                <a:spcPct val="50000"/>
              </a:spcBef>
              <a:buClrTx/>
              <a:buSzTx/>
              <a:buFont typeface="Wingdings" panose="05000000000000000000" charset="0"/>
              <a:buChar char="p"/>
              <a:defRPr/>
            </a:pPr>
            <a:r>
              <a:rPr kumimoji="0" lang="zh-CN" altLang="en-US" sz="2200" kern="1200" cap="none" spc="0" normalizeH="0" baseline="0" noProof="0" dirty="0">
                <a:latin typeface="Arial" panose="020B0604020202020204" pitchFamily="34" charset="0"/>
                <a:ea typeface="宋体" panose="02010600030101010101" pitchFamily="2" charset="-122"/>
                <a:cs typeface="+mn-cs"/>
              </a:rPr>
              <a:t>    中国科学引文数据库（</a:t>
            </a:r>
            <a:r>
              <a:rPr kumimoji="0" lang="en-US" altLang="zh-CN" sz="2200" kern="1200" cap="none" spc="0" normalizeH="0" baseline="0" noProof="0" dirty="0">
                <a:latin typeface="Arial" panose="020B0604020202020204" pitchFamily="34" charset="0"/>
                <a:ea typeface="宋体" panose="02010600030101010101" pitchFamily="2" charset="-122"/>
                <a:cs typeface="+mn-cs"/>
              </a:rPr>
              <a:t>CSCD</a:t>
            </a:r>
            <a:r>
              <a:rPr kumimoji="0" lang="zh-CN" altLang="en-US" sz="2200" kern="1200" cap="none" spc="0" normalizeH="0" baseline="0" noProof="0" dirty="0">
                <a:latin typeface="Arial" panose="020B0604020202020204" pitchFamily="34" charset="0"/>
                <a:ea typeface="宋体" panose="02010600030101010101" pitchFamily="2" charset="-122"/>
                <a:cs typeface="+mn-cs"/>
              </a:rPr>
              <a:t>）</a:t>
            </a:r>
            <a:endParaRPr kumimoji="0" lang="en-US" altLang="zh-CN" sz="2200" kern="1200" cap="none" spc="0" normalizeH="0" baseline="0" noProof="0" dirty="0">
              <a:latin typeface="Arial" panose="020B0604020202020204" pitchFamily="34" charset="0"/>
              <a:ea typeface="宋体" panose="02010600030101010101" pitchFamily="2" charset="-122"/>
              <a:cs typeface="+mn-cs"/>
            </a:endParaRPr>
          </a:p>
          <a:p>
            <a:pPr marL="342900" marR="0" indent="-342900" defTabSz="914400" eaLnBrk="1" hangingPunct="1">
              <a:spcBef>
                <a:spcPct val="50000"/>
              </a:spcBef>
              <a:buClrTx/>
              <a:buSzTx/>
              <a:buFont typeface="Wingdings" panose="05000000000000000000" charset="0"/>
              <a:buChar char="p"/>
              <a:defRPr/>
            </a:pPr>
            <a:r>
              <a:rPr kumimoji="0" lang="zh-CN" altLang="en-US" sz="2200" kern="1200" cap="none" spc="0" normalizeH="0" baseline="0" noProof="0" dirty="0">
                <a:latin typeface="Arial" panose="020B0604020202020204" pitchFamily="34" charset="0"/>
                <a:ea typeface="宋体" panose="02010600030101010101" pitchFamily="2" charset="-122"/>
                <a:cs typeface="+mn-cs"/>
              </a:rPr>
              <a:t>     雅学资讯网（</a:t>
            </a:r>
            <a:r>
              <a:rPr kumimoji="0" lang="en-US" altLang="zh-CN" sz="2200" kern="1200" cap="none" spc="0" normalizeH="0" baseline="0" noProof="0" dirty="0">
                <a:latin typeface="Arial" panose="020B0604020202020204" pitchFamily="34" charset="0"/>
                <a:ea typeface="宋体" panose="02010600030101010101" pitchFamily="2" charset="-122"/>
                <a:cs typeface="+mn-cs"/>
              </a:rPr>
              <a:t>SCD)</a:t>
            </a:r>
            <a:endParaRPr kumimoji="0" lang="en-US" altLang="zh-CN" sz="2200" kern="1200" cap="none" spc="0" normalizeH="0" baseline="0" noProof="0" dirty="0">
              <a:latin typeface="Arial" panose="020B0604020202020204" pitchFamily="34" charset="0"/>
              <a:ea typeface="宋体" panose="02010600030101010101" pitchFamily="2" charset="-122"/>
              <a:cs typeface="+mn-cs"/>
            </a:endParaRPr>
          </a:p>
          <a:p>
            <a:pPr marL="342900" marR="0" indent="-342900" defTabSz="914400" eaLnBrk="1" hangingPunct="1">
              <a:spcBef>
                <a:spcPct val="50000"/>
              </a:spcBef>
              <a:buClrTx/>
              <a:buSzTx/>
              <a:buFont typeface="Wingdings" panose="05000000000000000000" charset="0"/>
              <a:buChar char="p"/>
              <a:defRPr/>
            </a:pPr>
            <a:r>
              <a:rPr kumimoji="0" lang="en-US" altLang="zh-CN" sz="2200" kern="1200" cap="none" spc="0" normalizeH="0" baseline="0" noProof="0" dirty="0">
                <a:latin typeface="Arial" panose="020B0604020202020204" pitchFamily="34" charset="0"/>
                <a:ea typeface="宋体" panose="02010600030101010101" pitchFamily="2" charset="-122"/>
                <a:cs typeface="+mn-cs"/>
              </a:rPr>
              <a:t>     </a:t>
            </a:r>
            <a:r>
              <a:rPr kumimoji="0" lang="zh-CN" altLang="en-US" sz="2200" kern="1200" cap="none" spc="0" normalizeH="0" baseline="0" noProof="0" dirty="0">
                <a:latin typeface="Arial" panose="020B0604020202020204" pitchFamily="34" charset="0"/>
                <a:ea typeface="宋体" panose="02010600030101010101" pitchFamily="2" charset="-122"/>
                <a:cs typeface="+mn-cs"/>
              </a:rPr>
              <a:t>中国生物医学文献服务系统（</a:t>
            </a:r>
            <a:r>
              <a:rPr kumimoji="0" lang="en-US" altLang="zh-CN" sz="2200" kern="1200" cap="none" spc="0" normalizeH="0" baseline="0" noProof="0" dirty="0" err="1">
                <a:latin typeface="Arial" panose="020B0604020202020204" pitchFamily="34" charset="0"/>
                <a:ea typeface="宋体" panose="02010600030101010101" pitchFamily="2" charset="-122"/>
                <a:cs typeface="+mn-cs"/>
              </a:rPr>
              <a:t>SinoMed</a:t>
            </a:r>
            <a:r>
              <a:rPr kumimoji="0" lang="zh-CN" altLang="en-US" sz="2200" kern="1200" cap="none" spc="0" normalizeH="0" baseline="0" noProof="0" dirty="0">
                <a:latin typeface="Arial" panose="020B0604020202020204" pitchFamily="34" charset="0"/>
                <a:ea typeface="宋体" panose="02010600030101010101" pitchFamily="2" charset="-122"/>
                <a:cs typeface="+mn-cs"/>
              </a:rPr>
              <a:t>）题录版</a:t>
            </a:r>
            <a:endParaRPr kumimoji="0" lang="en-US" altLang="zh-CN" sz="2200" kern="1200" cap="none" spc="0" normalizeH="0" baseline="0" noProof="0" dirty="0">
              <a:latin typeface="Arial" panose="020B0604020202020204" pitchFamily="34" charset="0"/>
              <a:ea typeface="宋体" panose="02010600030101010101" pitchFamily="2" charset="-122"/>
              <a:cs typeface="+mn-cs"/>
            </a:endParaRPr>
          </a:p>
          <a:p>
            <a:pPr marL="342900" marR="0" indent="-342900" defTabSz="914400" eaLnBrk="1" hangingPunct="1">
              <a:spcBef>
                <a:spcPct val="50000"/>
              </a:spcBef>
              <a:buClrTx/>
              <a:buSzTx/>
              <a:buFont typeface="Wingdings" panose="05000000000000000000" charset="0"/>
              <a:buChar char="p"/>
              <a:defRPr/>
            </a:pPr>
            <a:r>
              <a:rPr kumimoji="0" lang="zh-CN" altLang="en-US" sz="2200" kern="1200" cap="none" spc="0" normalizeH="0" baseline="0" noProof="0" dirty="0">
                <a:latin typeface="Arial" panose="020B0604020202020204" pitchFamily="34" charset="0"/>
                <a:ea typeface="宋体" panose="02010600030101010101" pitchFamily="2" charset="-122"/>
                <a:cs typeface="+mn-cs"/>
              </a:rPr>
              <a:t>     中国科学院文献情报中心期刊分区</a:t>
            </a:r>
            <a:endParaRPr kumimoji="0" lang="en-US" altLang="zh-CN" sz="2200" kern="1200" cap="none" spc="0" normalizeH="0" baseline="0" noProof="0" dirty="0">
              <a:latin typeface="Arial" panose="020B0604020202020204" pitchFamily="34" charset="0"/>
              <a:ea typeface="宋体" panose="02010600030101010101" pitchFamily="2" charset="-122"/>
              <a:cs typeface="+mn-cs"/>
            </a:endParaRPr>
          </a:p>
          <a:p>
            <a:pPr marL="342900" marR="0" indent="-342900" defTabSz="914400" eaLnBrk="1" hangingPunct="1">
              <a:spcBef>
                <a:spcPct val="50000"/>
              </a:spcBef>
              <a:buClrTx/>
              <a:buSzTx/>
              <a:buFont typeface="Wingdings" panose="05000000000000000000" charset="0"/>
              <a:buChar char="p"/>
              <a:defRPr/>
            </a:pPr>
            <a:endParaRPr kumimoji="0" lang="zh-CN" altLang="en-US" sz="2200"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Tx/>
              <a:defRPr/>
            </a:pPr>
            <a:endParaRPr kumimoji="0" lang="zh-CN" altLang="en-US" sz="2200" kern="1200" cap="none" spc="0" normalizeH="0" baseline="0" noProof="0" dirty="0">
              <a:latin typeface="Arial" panose="020B0604020202020204" pitchFamily="34" charset="0"/>
              <a:ea typeface="宋体" panose="02010600030101010101" pitchFamily="2" charset="-122"/>
              <a:cs typeface="+mn-cs"/>
            </a:endParaRPr>
          </a:p>
        </p:txBody>
      </p:sp>
      <p:pic>
        <p:nvPicPr>
          <p:cNvPr id="2" name="图片 1"/>
          <p:cNvPicPr>
            <a:picLocks noChangeAspect="1"/>
          </p:cNvPicPr>
          <p:nvPr/>
        </p:nvPicPr>
        <p:blipFill>
          <a:blip r:embed="rId1"/>
          <a:stretch>
            <a:fillRect/>
          </a:stretch>
        </p:blipFill>
        <p:spPr>
          <a:xfrm>
            <a:off x="828040" y="908685"/>
            <a:ext cx="6717030" cy="2106295"/>
          </a:xfrm>
          <a:prstGeom prst="rect">
            <a:avLst/>
          </a:prstGeom>
        </p:spPr>
      </p:pic>
    </p:spTree>
  </p:cSld>
  <p:clrMapOvr>
    <a:masterClrMapping/>
  </p:clrMapOvr>
  <p:transition advTm="7800">
    <p:cover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AutoShape 2"/>
          <p:cNvSpPr>
            <a:spLocks noGrp="1"/>
          </p:cNvSpPr>
          <p:nvPr>
            <p:ph type="title"/>
          </p:nvPr>
        </p:nvSpPr>
        <p:spPr>
          <a:xfrm>
            <a:off x="467995" y="476885"/>
            <a:ext cx="8229600" cy="633730"/>
          </a:xfrm>
        </p:spPr>
        <p:txBody>
          <a:bodyPr vert="horz" wrap="square" lIns="91440" tIns="45720" rIns="91440" bIns="45720" anchor="b"/>
          <a:p>
            <a:pPr marL="457200" indent="-457200" algn="l" eaLnBrk="1" hangingPunct="1">
              <a:buFont typeface="Wingdings" panose="05000000000000000000" charset="0"/>
              <a:buChar char="p"/>
            </a:pPr>
            <a:r>
              <a:rPr lang="en-US" altLang="en-US" sz="3200" b="0" dirty="0">
                <a:ea typeface="黑体" panose="02010609060101010101" pitchFamily="49" charset="-122"/>
              </a:rPr>
              <a:t>中文社会科学引文索引</a:t>
            </a:r>
            <a:endParaRPr lang="en-US" altLang="en-US" sz="3200" b="0" dirty="0">
              <a:ea typeface="黑体" panose="02010609060101010101" pitchFamily="49" charset="-122"/>
            </a:endParaRPr>
          </a:p>
        </p:txBody>
      </p:sp>
      <p:sp>
        <p:nvSpPr>
          <p:cNvPr id="45059" name="Rectangle 3"/>
          <p:cNvSpPr>
            <a:spLocks noGrp="1"/>
          </p:cNvSpPr>
          <p:nvPr>
            <p:ph idx="1"/>
          </p:nvPr>
        </p:nvSpPr>
        <p:spPr>
          <a:xfrm>
            <a:off x="179705" y="1340485"/>
            <a:ext cx="8717915" cy="2098675"/>
          </a:xfrm>
        </p:spPr>
        <p:txBody>
          <a:bodyPr vert="horz" wrap="square" lIns="91440" tIns="45720" rIns="91440" bIns="45720" anchor="t"/>
          <a:p>
            <a:pPr indent="342265" eaLnBrk="1" latinLnBrk="0" hangingPunct="1">
              <a:lnSpc>
                <a:spcPct val="110000"/>
              </a:lnSpc>
              <a:spcBef>
                <a:spcPts val="0"/>
              </a:spcBef>
              <a:buNone/>
            </a:pPr>
            <a:r>
              <a:rPr lang="en-US" sz="2000"/>
              <a:t>     </a:t>
            </a:r>
            <a:r>
              <a:rPr sz="2000"/>
              <a:t>作为我国</a:t>
            </a:r>
            <a:r>
              <a:rPr sz="2000">
                <a:solidFill>
                  <a:srgbClr val="FF0000"/>
                </a:solidFill>
              </a:rPr>
              <a:t>社会科学</a:t>
            </a:r>
            <a:r>
              <a:rPr sz="2000"/>
              <a:t>主要文献信息统计查询与评价的重要工具 ， CSSCI提供多种信息查询、检索途径，可以为社会科学研究者提供国内社会科学研究前沿信息和学科发展的历史轨迹；为社会科学管理者提供地区、机构、学科、学者等多种类型的统计分析数据，从而为制定科学研究发展规划、科研政策提供科学合理的决策参考。</a:t>
            </a:r>
            <a:endParaRPr sz="2000"/>
          </a:p>
        </p:txBody>
      </p:sp>
      <p:pic>
        <p:nvPicPr>
          <p:cNvPr id="2" name="图片 1"/>
          <p:cNvPicPr>
            <a:picLocks noChangeAspect="1"/>
          </p:cNvPicPr>
          <p:nvPr/>
        </p:nvPicPr>
        <p:blipFill>
          <a:blip r:embed="rId1"/>
          <a:stretch>
            <a:fillRect/>
          </a:stretch>
        </p:blipFill>
        <p:spPr>
          <a:xfrm>
            <a:off x="1332230" y="3429000"/>
            <a:ext cx="6410325" cy="16287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AutoShape 2"/>
          <p:cNvSpPr>
            <a:spLocks noGrp="1"/>
          </p:cNvSpPr>
          <p:nvPr>
            <p:ph type="title"/>
          </p:nvPr>
        </p:nvSpPr>
        <p:spPr>
          <a:xfrm>
            <a:off x="467995" y="548640"/>
            <a:ext cx="8229600" cy="687705"/>
          </a:xfrm>
        </p:spPr>
        <p:txBody>
          <a:bodyPr vert="horz" wrap="square" lIns="91440" tIns="45720" rIns="91440" bIns="45720" rtlCol="0" anchor="b">
            <a:normAutofit/>
          </a:bodyPr>
          <a:p>
            <a:pPr marL="457200" lvl="0" indent="-457200" algn="l" eaLnBrk="1" hangingPunct="1">
              <a:buClrTx/>
              <a:buSzTx/>
              <a:buFont typeface="Wingdings" panose="05000000000000000000" charset="0"/>
              <a:buChar char="p"/>
            </a:pPr>
            <a:r>
              <a:rPr lang="en-US" altLang="en-US" sz="3200" dirty="0">
                <a:ea typeface="黑体" panose="02010609060101010101" pitchFamily="49" charset="-122"/>
                <a:sym typeface="+mn-ea"/>
              </a:rPr>
              <a:t>中国科学引文数据库</a:t>
            </a:r>
            <a:endParaRPr lang="en-US" altLang="en-US" sz="3200" dirty="0">
              <a:ea typeface="黑体" panose="02010609060101010101" pitchFamily="49" charset="-122"/>
              <a:sym typeface="+mn-ea"/>
            </a:endParaRPr>
          </a:p>
        </p:txBody>
      </p:sp>
      <p:sp>
        <p:nvSpPr>
          <p:cNvPr id="44035" name="Rectangle 3"/>
          <p:cNvSpPr>
            <a:spLocks noGrp="1"/>
          </p:cNvSpPr>
          <p:nvPr>
            <p:ph idx="1"/>
          </p:nvPr>
        </p:nvSpPr>
        <p:spPr>
          <a:xfrm>
            <a:off x="324485" y="1417955"/>
            <a:ext cx="8458835" cy="1542415"/>
          </a:xfrm>
        </p:spPr>
        <p:txBody>
          <a:bodyPr vert="horz" wrap="square" lIns="91440" tIns="45720" rIns="91440" bIns="45720" anchor="t"/>
          <a:p>
            <a:pPr marL="17145" indent="-17145" eaLnBrk="1" hangingPunct="1">
              <a:lnSpc>
                <a:spcPct val="110000"/>
              </a:lnSpc>
              <a:buNone/>
            </a:pPr>
            <a:r>
              <a:rPr lang="en-US" sz="2000" dirty="0"/>
              <a:t>      </a:t>
            </a:r>
            <a:r>
              <a:rPr sz="2000" dirty="0"/>
              <a:t>中国科学引文数据库（Chinese Science Citation Database，简称CSCD）创建于1989年，收录我国</a:t>
            </a:r>
            <a:r>
              <a:rPr sz="2000" dirty="0">
                <a:solidFill>
                  <a:srgbClr val="FF0000"/>
                </a:solidFill>
              </a:rPr>
              <a:t>数学、物理、化学、天文学、地学、生物学、农林科学、医药卫生、工程技术、环境科学和管理科学</a:t>
            </a:r>
            <a:r>
              <a:rPr sz="2000" dirty="0"/>
              <a:t>等领域出版的中英文科技核心期刊和优秀期刊千余种。</a:t>
            </a:r>
            <a:endParaRPr lang="zh-CN" altLang="en-US" sz="2000" dirty="0"/>
          </a:p>
        </p:txBody>
      </p:sp>
      <p:pic>
        <p:nvPicPr>
          <p:cNvPr id="3" name="图片 2"/>
          <p:cNvPicPr>
            <a:picLocks noChangeAspect="1"/>
          </p:cNvPicPr>
          <p:nvPr/>
        </p:nvPicPr>
        <p:blipFill>
          <a:blip r:embed="rId1"/>
          <a:stretch>
            <a:fillRect/>
          </a:stretch>
        </p:blipFill>
        <p:spPr>
          <a:xfrm>
            <a:off x="1158240" y="3140710"/>
            <a:ext cx="6791325" cy="25527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AutoShape 2"/>
          <p:cNvSpPr>
            <a:spLocks noGrp="1"/>
          </p:cNvSpPr>
          <p:nvPr>
            <p:ph type="title"/>
          </p:nvPr>
        </p:nvSpPr>
        <p:spPr>
          <a:xfrm>
            <a:off x="457200" y="188595"/>
            <a:ext cx="3686175" cy="750570"/>
          </a:xfrm>
        </p:spPr>
        <p:txBody>
          <a:bodyPr vert="horz" wrap="square" lIns="91440" tIns="45720" rIns="91440" bIns="45720" rtlCol="0" anchor="b">
            <a:normAutofit/>
          </a:bodyPr>
          <a:p>
            <a:pPr marL="457200" lvl="0" indent="-457200" algn="l" eaLnBrk="1" hangingPunct="1">
              <a:buClrTx/>
              <a:buSzTx/>
              <a:buFont typeface="Wingdings" panose="05000000000000000000" charset="0"/>
              <a:buChar char="p"/>
            </a:pPr>
            <a:r>
              <a:rPr lang="en-US" altLang="en-US" sz="3200" dirty="0">
                <a:ea typeface="黑体" panose="02010609060101010101" pitchFamily="49" charset="-122"/>
                <a:sym typeface="+mn-ea"/>
              </a:rPr>
              <a:t>雅学资讯网</a:t>
            </a:r>
            <a:r>
              <a:rPr lang="en-US" altLang="en-US" sz="3200" dirty="0">
                <a:ea typeface="黑体" panose="02010609060101010101" pitchFamily="49" charset="-122"/>
                <a:sym typeface="+mn-ea"/>
              </a:rPr>
              <a:t>SCD</a:t>
            </a:r>
            <a:endParaRPr lang="en-US" altLang="en-US" sz="3200" dirty="0">
              <a:ea typeface="黑体" panose="02010609060101010101" pitchFamily="49" charset="-122"/>
              <a:sym typeface="+mn-ea"/>
            </a:endParaRPr>
          </a:p>
        </p:txBody>
      </p:sp>
      <p:sp>
        <p:nvSpPr>
          <p:cNvPr id="46083" name="Rectangle 3"/>
          <p:cNvSpPr>
            <a:spLocks noGrp="1"/>
          </p:cNvSpPr>
          <p:nvPr>
            <p:ph idx="1"/>
          </p:nvPr>
        </p:nvSpPr>
        <p:spPr>
          <a:xfrm>
            <a:off x="540385" y="1052830"/>
            <a:ext cx="8123555" cy="3209925"/>
          </a:xfrm>
        </p:spPr>
        <p:txBody>
          <a:bodyPr vert="horz" wrap="square" lIns="91440" tIns="45720" rIns="91440" bIns="45720" anchor="t"/>
          <a:p>
            <a:pPr marL="0" indent="0" eaLnBrk="1" hangingPunct="1">
              <a:buNone/>
            </a:pPr>
            <a:r>
              <a:rPr lang="en-US" sz="2000" dirty="0"/>
              <a:t>      </a:t>
            </a:r>
            <a:r>
              <a:rPr sz="2000" dirty="0"/>
              <a:t>雅学资讯网的《科学引文数据库》（Science Citation Database 简称：SCD），是武书连研发的我国第1个涵盖</a:t>
            </a:r>
            <a:r>
              <a:rPr sz="2000" dirty="0">
                <a:solidFill>
                  <a:srgbClr val="FF0000"/>
                </a:solidFill>
              </a:rPr>
              <a:t>自然科学、工程与技术、农林科学、医药科学、人文科学、社会科学</a:t>
            </a:r>
            <a:r>
              <a:rPr sz="2000" dirty="0"/>
              <a:t>等全部非保密学科的大型引文数据库。SCD 的应用领域之一就是作为中国管理科学研究院《中国大学评价》、《中国大学研究生院评价》课题源期刊数据库，用于评价中国普通本科高校和以创新为主的科研机构的群体创新能力。SCD还可广泛应用于多个领域。</a:t>
            </a:r>
            <a:endParaRPr sz="2000" dirty="0"/>
          </a:p>
        </p:txBody>
      </p:sp>
      <p:pic>
        <p:nvPicPr>
          <p:cNvPr id="3" name="图片 2"/>
          <p:cNvPicPr>
            <a:picLocks noChangeAspect="1"/>
          </p:cNvPicPr>
          <p:nvPr/>
        </p:nvPicPr>
        <p:blipFill>
          <a:blip r:embed="rId1"/>
          <a:srcRect t="5789"/>
          <a:stretch>
            <a:fillRect/>
          </a:stretch>
        </p:blipFill>
        <p:spPr>
          <a:xfrm>
            <a:off x="107950" y="3429000"/>
            <a:ext cx="8839835" cy="16573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7995" y="45085"/>
            <a:ext cx="7127875" cy="768350"/>
          </a:xfrm>
          <a:prstGeom prst="rect">
            <a:avLst/>
          </a:prstGeom>
        </p:spPr>
        <p:txBody>
          <a:bodyPr vert="horz" wrap="square" lIns="91440" tIns="45720" rIns="91440" bIns="45720" rtlCol="0" anchor="b">
            <a:noAutofit/>
          </a:bodyPr>
          <a:p>
            <a:pPr marL="457200" lvl="0" indent="-457200" algn="l">
              <a:buClrTx/>
              <a:buSzTx/>
              <a:buFont typeface="Wingdings" panose="05000000000000000000" charset="0"/>
              <a:buChar char="p"/>
            </a:pPr>
            <a:r>
              <a:rPr lang="en-US" altLang="en-US" sz="3200" kern="0" dirty="0">
                <a:solidFill>
                  <a:schemeClr val="tx2"/>
                </a:solidFill>
                <a:latin typeface="+mj-lt"/>
                <a:ea typeface="黑体" panose="02010609060101010101" pitchFamily="49" charset="-122"/>
                <a:cs typeface="+mj-cs"/>
                <a:sym typeface="+mn-ea"/>
              </a:rPr>
              <a:t>中国科学院文献情报中心期刊分区</a:t>
            </a:r>
            <a:endParaRPr lang="en-US" altLang="en-US" sz="3200" kern="0" dirty="0">
              <a:solidFill>
                <a:schemeClr val="tx2"/>
              </a:solidFill>
              <a:latin typeface="+mj-lt"/>
              <a:ea typeface="黑体" panose="02010609060101010101" pitchFamily="49" charset="-122"/>
              <a:cs typeface="+mj-cs"/>
              <a:sym typeface="+mn-ea"/>
            </a:endParaRPr>
          </a:p>
        </p:txBody>
      </p:sp>
      <p:pic>
        <p:nvPicPr>
          <p:cNvPr id="5" name="图片 4"/>
          <p:cNvPicPr>
            <a:picLocks noChangeAspect="1"/>
          </p:cNvPicPr>
          <p:nvPr/>
        </p:nvPicPr>
        <p:blipFill>
          <a:blip r:embed="rId1"/>
          <a:stretch>
            <a:fillRect/>
          </a:stretch>
        </p:blipFill>
        <p:spPr>
          <a:xfrm>
            <a:off x="431165" y="908685"/>
            <a:ext cx="8632825" cy="2569210"/>
          </a:xfrm>
          <a:prstGeom prst="rect">
            <a:avLst/>
          </a:prstGeom>
        </p:spPr>
      </p:pic>
      <p:pic>
        <p:nvPicPr>
          <p:cNvPr id="6" name="图片 5"/>
          <p:cNvPicPr>
            <a:picLocks noChangeAspect="1"/>
          </p:cNvPicPr>
          <p:nvPr/>
        </p:nvPicPr>
        <p:blipFill>
          <a:blip r:embed="rId2"/>
          <a:stretch>
            <a:fillRect/>
          </a:stretch>
        </p:blipFill>
        <p:spPr>
          <a:xfrm>
            <a:off x="1437005" y="3478530"/>
            <a:ext cx="6242050" cy="30708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5" name="Rectangle 3"/>
          <p:cNvSpPr>
            <a:spLocks noGrp="1"/>
          </p:cNvSpPr>
          <p:nvPr>
            <p:ph type="body" idx="4294967295"/>
          </p:nvPr>
        </p:nvSpPr>
        <p:spPr>
          <a:xfrm>
            <a:off x="606108" y="202248"/>
            <a:ext cx="4248150" cy="503237"/>
          </a:xfrm>
        </p:spPr>
        <p:txBody>
          <a:bodyPr vert="horz" wrap="square" lIns="91440" tIns="45720" rIns="91440" bIns="45720" anchor="t"/>
          <a:p>
            <a:pPr>
              <a:buNone/>
            </a:pPr>
            <a:r>
              <a:rPr lang="en-US" sz="3200" dirty="0">
                <a:latin typeface="黑体" panose="02010609060101010101" pitchFamily="49" charset="-122"/>
                <a:ea typeface="黑体" panose="02010609060101010101" pitchFamily="49" charset="-122"/>
                <a:cs typeface="黑体" panose="02010609060101010101" pitchFamily="49" charset="-122"/>
              </a:rPr>
              <a:t>5.</a:t>
            </a:r>
            <a:r>
              <a:rPr lang="zh-CN" altLang="en-US" sz="3200" dirty="0">
                <a:latin typeface="黑体" panose="02010609060101010101" pitchFamily="49" charset="-122"/>
                <a:ea typeface="黑体" panose="02010609060101010101" pitchFamily="49" charset="-122"/>
                <a:cs typeface="黑体" panose="02010609060101010101" pitchFamily="49" charset="-122"/>
              </a:rPr>
              <a:t>中文专题数据库</a:t>
            </a:r>
            <a:endParaRPr lang="zh-CN" altLang="en-US" sz="3200" dirty="0">
              <a:latin typeface="黑体" panose="02010609060101010101" pitchFamily="49" charset="-122"/>
              <a:ea typeface="黑体" panose="02010609060101010101" pitchFamily="49" charset="-122"/>
              <a:cs typeface="黑体" panose="02010609060101010101" pitchFamily="49" charset="-122"/>
            </a:endParaRPr>
          </a:p>
        </p:txBody>
      </p:sp>
      <p:sp>
        <p:nvSpPr>
          <p:cNvPr id="117764" name="Text Box 4"/>
          <p:cNvSpPr txBox="1">
            <a:spLocks noChangeArrowheads="1"/>
          </p:cNvSpPr>
          <p:nvPr/>
        </p:nvSpPr>
        <p:spPr bwMode="auto">
          <a:xfrm>
            <a:off x="606425" y="845503"/>
            <a:ext cx="7931150" cy="5354320"/>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万方数据</a:t>
            </a:r>
            <a:r>
              <a:rPr kumimoji="0" lang="en-US" altLang="zh-CN" sz="1900" b="1"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中外标准数据库镜像站</a:t>
            </a:r>
            <a:r>
              <a:rPr kumimoji="0" lang="zh-CN" altLang="en-US" sz="1900" kern="1200" cap="none" spc="0" normalizeH="0" baseline="0" noProof="0" dirty="0" smtClean="0">
                <a:latin typeface="Arial" panose="020B0604020202020204" pitchFamily="34" charset="0"/>
                <a:ea typeface="宋体" panose="02010600030101010101" pitchFamily="2" charset="-122"/>
                <a:cs typeface="+mn-cs"/>
              </a:rPr>
              <a:t>：包括整个纺织大类、整个机械大类和食品大类下食品加工机械子类的中国行业标准，总计一万三千余条；</a:t>
            </a:r>
            <a:endParaRPr kumimoji="0" lang="en-US" altLang="zh-CN" sz="1900" kern="1200" cap="none" spc="0" normalizeH="0" baseline="0" noProof="0" dirty="0" smtClean="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北大</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法意网</a:t>
            </a:r>
            <a:r>
              <a:rPr kumimoji="0" lang="zh-CN" altLang="en-US" sz="1900" kern="1200" cap="none" spc="0" normalizeH="0" baseline="0" noProof="0" dirty="0">
                <a:latin typeface="Arial" panose="020B0604020202020204" pitchFamily="34" charset="0"/>
                <a:ea typeface="宋体" panose="02010600030101010101" pitchFamily="2" charset="-122"/>
                <a:cs typeface="+mn-cs"/>
              </a:rPr>
              <a:t>：包含有</a:t>
            </a:r>
            <a:r>
              <a:rPr kumimoji="0" lang="en-US" altLang="zh-CN" sz="1900" kern="1200" cap="none" spc="0" normalizeH="0" baseline="0" noProof="0" dirty="0">
                <a:latin typeface="Arial" panose="020B0604020202020204" pitchFamily="34" charset="0"/>
                <a:ea typeface="宋体" panose="02010600030101010101" pitchFamily="2" charset="-122"/>
                <a:cs typeface="+mn-cs"/>
              </a:rPr>
              <a:t>17</a:t>
            </a:r>
            <a:r>
              <a:rPr kumimoji="0" lang="zh-CN" altLang="en-US" sz="1900" kern="1200" cap="none" spc="0" normalizeH="0" baseline="0" noProof="0" dirty="0">
                <a:latin typeface="Arial" panose="020B0604020202020204" pitchFamily="34" charset="0"/>
                <a:ea typeface="宋体" panose="02010600030101010101" pitchFamily="2" charset="-122"/>
                <a:cs typeface="+mn-cs"/>
              </a:rPr>
              <a:t>个法律资讯子库；</a:t>
            </a:r>
            <a:endParaRPr kumimoji="0" lang="en-US" altLang="zh-CN" sz="1900"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北大法宝库</a:t>
            </a:r>
            <a:r>
              <a:rPr kumimoji="0" lang="zh-CN" altLang="en-US" sz="1900" kern="1200" cap="none" spc="0" normalizeH="0" baseline="0" noProof="0" dirty="0">
                <a:latin typeface="Arial" panose="020B0604020202020204" pitchFamily="34" charset="0"/>
                <a:ea typeface="宋体" panose="02010600030101010101" pitchFamily="2" charset="-122"/>
                <a:cs typeface="+mn-cs"/>
              </a:rPr>
              <a:t>：包含法律法规等五大模块；</a:t>
            </a:r>
            <a:endParaRPr kumimoji="0" lang="zh-CN" altLang="en-US" sz="1900"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国研网数据库</a:t>
            </a:r>
            <a:r>
              <a:rPr kumimoji="0" lang="zh-CN" altLang="en-US" sz="1900" kern="1200" cap="none" spc="0" normalizeH="0" baseline="0" noProof="0" dirty="0">
                <a:latin typeface="Arial" panose="020B0604020202020204" pitchFamily="34" charset="0"/>
                <a:ea typeface="宋体" panose="02010600030101010101" pitchFamily="2" charset="-122"/>
                <a:cs typeface="+mn-cs"/>
              </a:rPr>
              <a:t>：包括全文报告库和统计库两个经济信息库；</a:t>
            </a:r>
            <a:endParaRPr kumimoji="0" lang="en-US" altLang="zh-CN" sz="1900"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希施玛CSMAR经济金融数据库</a:t>
            </a:r>
            <a:r>
              <a:rPr kumimoji="0" lang="zh-CN" altLang="en-US" sz="1900" kern="1200" cap="none" spc="0" normalizeH="0" baseline="0" noProof="0" dirty="0">
                <a:latin typeface="Arial" panose="020B0604020202020204" pitchFamily="34" charset="0"/>
                <a:ea typeface="宋体" panose="02010600030101010101" pitchFamily="2" charset="-122"/>
                <a:cs typeface="+mn-cs"/>
              </a:rPr>
              <a:t>：与商学院共建购买的数据库，可通过点击右上角的机构名称，点击</a:t>
            </a:r>
            <a:r>
              <a:rPr kumimoji="0" lang="en-US" altLang="zh-CN" sz="1900" kern="1200" cap="none" spc="0" normalizeH="0" baseline="0" noProof="0" dirty="0">
                <a:latin typeface="Arial" panose="020B0604020202020204" pitchFamily="34" charset="0"/>
                <a:ea typeface="宋体" panose="02010600030101010101" pitchFamily="2" charset="-122"/>
                <a:cs typeface="+mn-cs"/>
              </a:rPr>
              <a:t>“</a:t>
            </a:r>
            <a:r>
              <a:rPr kumimoji="0" lang="zh-CN" altLang="en-US" sz="1900" kern="1200" cap="none" spc="0" normalizeH="0" baseline="0" noProof="0" dirty="0">
                <a:latin typeface="Arial" panose="020B0604020202020204" pitchFamily="34" charset="0"/>
                <a:ea typeface="宋体" panose="02010600030101010101" pitchFamily="2" charset="-122"/>
                <a:cs typeface="+mn-cs"/>
              </a:rPr>
              <a:t>数据权限</a:t>
            </a:r>
            <a:r>
              <a:rPr kumimoji="0" lang="en-US" altLang="zh-CN" sz="1900" kern="1200" cap="none" spc="0" normalizeH="0" baseline="0" noProof="0" dirty="0">
                <a:latin typeface="Arial" panose="020B0604020202020204" pitchFamily="34" charset="0"/>
                <a:ea typeface="宋体" panose="02010600030101010101" pitchFamily="2" charset="-122"/>
                <a:cs typeface="+mn-cs"/>
              </a:rPr>
              <a:t>”</a:t>
            </a:r>
            <a:r>
              <a:rPr kumimoji="0" lang="zh-CN" altLang="en-US" sz="1900" kern="1200" cap="none" spc="0" normalizeH="0" baseline="0" noProof="0" dirty="0">
                <a:latin typeface="Arial" panose="020B0604020202020204" pitchFamily="34" charset="0"/>
                <a:ea typeface="宋体" panose="02010600030101010101" pitchFamily="2" charset="-122"/>
                <a:cs typeface="+mn-cs"/>
              </a:rPr>
              <a:t>查看可使用的数据范围；</a:t>
            </a:r>
            <a:endParaRPr kumimoji="0" lang="en-US" altLang="zh-CN" sz="1900"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色诺芬经济金融研究数据库CCER</a:t>
            </a:r>
            <a:r>
              <a:rPr kumimoji="0" lang="zh-CN" altLang="en-US" sz="1900" kern="1200" cap="none" spc="0" normalizeH="0" baseline="0" noProof="0" dirty="0">
                <a:latin typeface="Arial" panose="020B0604020202020204" pitchFamily="34" charset="0"/>
                <a:ea typeface="宋体" panose="02010600030101010101" pitchFamily="2" charset="-122"/>
                <a:cs typeface="+mn-cs"/>
              </a:rPr>
              <a:t>：包含</a:t>
            </a:r>
            <a:r>
              <a:rPr kumimoji="0" lang="en-US" altLang="zh-CN" sz="1900" kern="1200" cap="none" spc="0" normalizeH="0" baseline="0" noProof="0" dirty="0">
                <a:latin typeface="Arial" panose="020B0604020202020204" pitchFamily="34" charset="0"/>
                <a:ea typeface="宋体" panose="02010600030101010101" pitchFamily="2" charset="-122"/>
                <a:cs typeface="+mn-cs"/>
              </a:rPr>
              <a:t>31</a:t>
            </a:r>
            <a:r>
              <a:rPr kumimoji="0" lang="zh-CN" altLang="en-US" sz="1900" kern="1200" cap="none" spc="0" normalizeH="0" baseline="0" noProof="0" dirty="0">
                <a:latin typeface="Arial" panose="020B0604020202020204" pitchFamily="34" charset="0"/>
                <a:ea typeface="宋体" panose="02010600030101010101" pitchFamily="2" charset="-122"/>
                <a:cs typeface="+mn-cs"/>
              </a:rPr>
              <a:t>个子库；</a:t>
            </a:r>
            <a:endParaRPr kumimoji="0" lang="zh-CN" altLang="en-US" sz="1900"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新东方学习平台</a:t>
            </a:r>
            <a:r>
              <a:rPr kumimoji="0" lang="zh-CN" altLang="en-US" sz="1900" kern="1200" cap="none" spc="0" normalizeH="0" baseline="0" noProof="0" dirty="0">
                <a:latin typeface="Arial" panose="020B0604020202020204" pitchFamily="34" charset="0"/>
                <a:ea typeface="宋体" panose="02010600030101010101" pitchFamily="2" charset="-122"/>
                <a:cs typeface="+mn-cs"/>
              </a:rPr>
              <a:t>：包含新东方四六级网考平台以及新东方口语学习空间；</a:t>
            </a:r>
            <a:endParaRPr kumimoji="0" lang="zh-CN" altLang="en-US" sz="1900"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超星名师讲坛</a:t>
            </a:r>
            <a:r>
              <a:rPr kumimoji="0" lang="zh-CN" altLang="en-US" sz="1900" kern="1200" cap="none" spc="0" normalizeH="0" baseline="0" noProof="0" dirty="0">
                <a:latin typeface="Arial" panose="020B0604020202020204" pitchFamily="34" charset="0"/>
                <a:ea typeface="宋体" panose="02010600030101010101" pitchFamily="2" charset="-122"/>
                <a:cs typeface="+mn-cs"/>
              </a:rPr>
              <a:t>：收录社会学科各类目的</a:t>
            </a:r>
            <a:r>
              <a:rPr kumimoji="0" lang="en-US" altLang="zh-CN" sz="1900" kern="1200" cap="none" spc="0" normalizeH="0" baseline="0" noProof="0" dirty="0">
                <a:latin typeface="Arial" panose="020B0604020202020204" pitchFamily="34" charset="0"/>
                <a:ea typeface="宋体" panose="02010600030101010101" pitchFamily="2" charset="-122"/>
                <a:cs typeface="+mn-cs"/>
              </a:rPr>
              <a:t>500</a:t>
            </a:r>
            <a:r>
              <a:rPr kumimoji="0" lang="zh-CN" altLang="en-US" sz="1900" kern="1200" cap="none" spc="0" normalizeH="0" baseline="0" noProof="0" dirty="0">
                <a:latin typeface="Arial" panose="020B0604020202020204" pitchFamily="34" charset="0"/>
                <a:ea typeface="宋体" panose="02010600030101010101" pitchFamily="2" charset="-122"/>
                <a:cs typeface="+mn-cs"/>
              </a:rPr>
              <a:t>集视频；</a:t>
            </a:r>
            <a:endParaRPr kumimoji="0" lang="en-US" altLang="zh-CN" sz="1900"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网上报告厅</a:t>
            </a:r>
            <a:r>
              <a:rPr kumimoji="0" lang="zh-CN" altLang="en-US" sz="1900" kern="1200" cap="none" spc="0" normalizeH="0" baseline="0" noProof="0" dirty="0">
                <a:latin typeface="Arial" panose="020B0604020202020204" pitchFamily="34" charset="0"/>
                <a:ea typeface="宋体" panose="02010600030101010101" pitchFamily="2" charset="-122"/>
                <a:cs typeface="+mn-cs"/>
              </a:rPr>
              <a:t>：收录各个学科</a:t>
            </a:r>
            <a:r>
              <a:rPr kumimoji="0" lang="en-US" altLang="zh-CN" sz="1900" kern="1200" cap="none" spc="0" normalizeH="0" baseline="0" noProof="0" dirty="0">
                <a:latin typeface="Arial" panose="020B0604020202020204" pitchFamily="34" charset="0"/>
                <a:ea typeface="宋体" panose="02010600030101010101" pitchFamily="2" charset="-122"/>
                <a:cs typeface="+mn-cs"/>
              </a:rPr>
              <a:t>30000</a:t>
            </a:r>
            <a:r>
              <a:rPr kumimoji="0" lang="zh-CN" altLang="en-US" sz="1900" kern="1200" cap="none" spc="0" normalizeH="0" baseline="0" noProof="0" dirty="0">
                <a:latin typeface="Arial" panose="020B0604020202020204" pitchFamily="34" charset="0"/>
                <a:ea typeface="宋体" panose="02010600030101010101" pitchFamily="2" charset="-122"/>
                <a:cs typeface="+mn-cs"/>
              </a:rPr>
              <a:t>多个视频的专家报告；</a:t>
            </a:r>
            <a:endParaRPr kumimoji="0" lang="en-US" altLang="zh-CN" sz="1900"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知识视界</a:t>
            </a:r>
            <a:r>
              <a:rPr kumimoji="0" lang="zh-CN" altLang="en-US" sz="1900" kern="1200" cap="none" spc="0" normalizeH="0" baseline="0" noProof="0" dirty="0">
                <a:latin typeface="Arial" panose="020B0604020202020204" pitchFamily="34" charset="0"/>
                <a:ea typeface="宋体" panose="02010600030101010101" pitchFamily="2" charset="-122"/>
                <a:cs typeface="+mn-cs"/>
              </a:rPr>
              <a:t>：</a:t>
            </a:r>
            <a:r>
              <a:rPr kumimoji="0" lang="en-US" sz="1900" kern="1200" cap="none" spc="0" normalizeH="0" baseline="0" noProof="0" dirty="0">
                <a:latin typeface="Arial" panose="020B0604020202020204" pitchFamily="34" charset="0"/>
                <a:ea typeface="宋体" panose="02010600030101010101" pitchFamily="2" charset="-122"/>
                <a:cs typeface="+mn-cs"/>
              </a:rPr>
              <a:t>10000</a:t>
            </a:r>
            <a:r>
              <a:rPr kumimoji="0" lang="zh-CN" altLang="en-US" sz="1900" kern="1200" cap="none" spc="0" normalizeH="0" baseline="0" noProof="0" dirty="0">
                <a:latin typeface="Arial" panose="020B0604020202020204" pitchFamily="34" charset="0"/>
                <a:ea typeface="宋体" panose="02010600030101010101" pitchFamily="2" charset="-122"/>
                <a:cs typeface="+mn-cs"/>
              </a:rPr>
              <a:t>多部科普节目；</a:t>
            </a:r>
            <a:endParaRPr kumimoji="0" lang="en-US" altLang="zh-CN" sz="1900"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智慧芽全球专利数据库</a:t>
            </a:r>
            <a:r>
              <a:rPr kumimoji="0" lang="zh-CN" altLang="en-US" sz="1900" kern="1200" cap="none" spc="0" normalizeH="0" baseline="0" noProof="0" dirty="0">
                <a:latin typeface="Arial" panose="020B0604020202020204" pitchFamily="34" charset="0"/>
                <a:ea typeface="宋体" panose="02010600030101010101" pitchFamily="2" charset="-122"/>
                <a:cs typeface="+mn-cs"/>
              </a:rPr>
              <a:t>：可检索全球</a:t>
            </a:r>
            <a:r>
              <a:rPr kumimoji="0" lang="en-US" altLang="zh-CN" sz="1900" kern="1200" cap="none" spc="0" normalizeH="0" baseline="0" noProof="0" dirty="0">
                <a:latin typeface="Arial" panose="020B0604020202020204" pitchFamily="34" charset="0"/>
                <a:ea typeface="宋体" panose="02010600030101010101" pitchFamily="2" charset="-122"/>
                <a:cs typeface="+mn-cs"/>
              </a:rPr>
              <a:t>170</a:t>
            </a:r>
            <a:r>
              <a:rPr kumimoji="0" lang="zh-CN" altLang="en-US" sz="1900" kern="1200" cap="none" spc="0" normalizeH="0" baseline="0" noProof="0" dirty="0">
                <a:latin typeface="Arial" panose="020B0604020202020204" pitchFamily="34" charset="0"/>
                <a:ea typeface="宋体" panose="02010600030101010101" pitchFamily="2" charset="-122"/>
                <a:cs typeface="+mn-cs"/>
              </a:rPr>
              <a:t>个国家超</a:t>
            </a:r>
            <a:r>
              <a:rPr kumimoji="0" lang="en-US" altLang="zh-CN" sz="1900" kern="1200" cap="none" spc="0" normalizeH="0" baseline="0" noProof="0" dirty="0">
                <a:latin typeface="Arial" panose="020B0604020202020204" pitchFamily="34" charset="0"/>
                <a:ea typeface="宋体" panose="02010600030101010101" pitchFamily="2" charset="-122"/>
                <a:cs typeface="+mn-cs"/>
              </a:rPr>
              <a:t>1.8</a:t>
            </a:r>
            <a:r>
              <a:rPr kumimoji="0" lang="zh-CN" altLang="en-US" sz="1900" kern="1200" cap="none" spc="0" normalizeH="0" baseline="0" noProof="0" dirty="0">
                <a:latin typeface="Arial" panose="020B0604020202020204" pitchFamily="34" charset="0"/>
                <a:ea typeface="宋体" panose="02010600030101010101" pitchFamily="2" charset="-122"/>
                <a:cs typeface="+mn-cs"/>
              </a:rPr>
              <a:t>亿专利数据。</a:t>
            </a:r>
            <a:endParaRPr kumimoji="0" lang="en-US" altLang="zh-CN" sz="1900"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transition advTm="7800">
    <p:cover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AutoShape 2"/>
          <p:cNvSpPr>
            <a:spLocks noGrp="1"/>
          </p:cNvSpPr>
          <p:nvPr>
            <p:ph type="title"/>
          </p:nvPr>
        </p:nvSpPr>
        <p:spPr>
          <a:xfrm>
            <a:off x="324485" y="252730"/>
            <a:ext cx="8229600" cy="759460"/>
          </a:xfrm>
        </p:spPr>
        <p:txBody>
          <a:bodyPr vert="horz" wrap="square" lIns="91440" tIns="45720" rIns="91440" bIns="45720" rtlCol="0" anchor="b">
            <a:normAutofit/>
          </a:bodyPr>
          <a:p>
            <a:pPr marL="457200" lvl="0" indent="-457200" algn="l" eaLnBrk="1" hangingPunct="1">
              <a:buClrTx/>
              <a:buSzTx/>
              <a:buFont typeface="Wingdings" panose="05000000000000000000" charset="0"/>
              <a:buChar char="p"/>
            </a:pPr>
            <a:r>
              <a:rPr lang="en-US" altLang="en-US" sz="3200" dirty="0">
                <a:ea typeface="黑体" panose="02010609060101010101" pitchFamily="49" charset="-122"/>
                <a:sym typeface="+mn-ea"/>
              </a:rPr>
              <a:t>新东方学习平台</a:t>
            </a:r>
            <a:endParaRPr lang="en-US" altLang="en-US" sz="3200" dirty="0">
              <a:ea typeface="黑体" panose="02010609060101010101" pitchFamily="49" charset="-122"/>
              <a:sym typeface="+mn-ea"/>
            </a:endParaRPr>
          </a:p>
        </p:txBody>
      </p:sp>
      <p:sp>
        <p:nvSpPr>
          <p:cNvPr id="53251" name="Rectangle 3"/>
          <p:cNvSpPr>
            <a:spLocks noGrp="1" noChangeArrowheads="1"/>
          </p:cNvSpPr>
          <p:nvPr>
            <p:ph idx="1"/>
          </p:nvPr>
        </p:nvSpPr>
        <p:spPr>
          <a:xfrm>
            <a:off x="324485" y="1209675"/>
            <a:ext cx="4051300" cy="518160"/>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tx1"/>
              </a:buClr>
              <a:buSzPct val="75000"/>
              <a:buFont typeface="+mj-lt"/>
              <a:buNone/>
              <a:defRPr/>
            </a:pPr>
            <a:r>
              <a:rPr kumimoji="0" lang="en-US" altLang="zh-CN" sz="2200" i="0" u="none" strike="noStrike" kern="0" cap="none" spc="0" normalizeH="0" baseline="0" noProof="0" dirty="0" smtClean="0">
                <a:ln>
                  <a:noFill/>
                </a:ln>
                <a:solidFill>
                  <a:schemeClr val="tx1"/>
                </a:solidFill>
                <a:effectLst/>
                <a:uLnTx/>
                <a:uFillTx/>
                <a:latin typeface="+mn-lt"/>
                <a:ea typeface="楷体_GB2312" pitchFamily="49" charset="-122"/>
                <a:cs typeface="+mn-cs"/>
              </a:rPr>
              <a:t>1. 新东方四六级实训平台</a:t>
            </a:r>
            <a:endParaRPr kumimoji="0" lang="en-US" altLang="zh-CN" sz="2200" i="0" u="none" strike="noStrike" kern="0" cap="none" spc="0" normalizeH="0" baseline="0" noProof="0" dirty="0" smtClean="0">
              <a:ln>
                <a:noFill/>
              </a:ln>
              <a:solidFill>
                <a:schemeClr val="tx1"/>
              </a:solidFill>
              <a:effectLst/>
              <a:uLnTx/>
              <a:uFillTx/>
              <a:latin typeface="+mn-lt"/>
              <a:ea typeface="楷体_GB2312" pitchFamily="49" charset="-122"/>
              <a:cs typeface="+mn-cs"/>
            </a:endParaRPr>
          </a:p>
          <a:p>
            <a:pPr marL="457200" marR="0" lvl="0" indent="-457200" algn="l" defTabSz="914400" rtl="0" eaLnBrk="1" fontAlgn="base" latinLnBrk="0" hangingPunct="1">
              <a:lnSpc>
                <a:spcPct val="80000"/>
              </a:lnSpc>
              <a:spcBef>
                <a:spcPct val="20000"/>
              </a:spcBef>
              <a:buClr>
                <a:schemeClr val="tx1"/>
              </a:buClr>
              <a:buSzPct val="75000"/>
              <a:buFont typeface="+mj-lt"/>
              <a:buAutoNum type="arabicPeriod"/>
              <a:defRPr/>
            </a:pPr>
            <a:endParaRPr kumimoji="0" lang="en-US" altLang="zh-CN" sz="2200" i="0" u="none" strike="noStrike" kern="0" cap="none" spc="0" normalizeH="0" baseline="0" noProof="0" dirty="0" smtClean="0">
              <a:ln>
                <a:noFill/>
              </a:ln>
              <a:solidFill>
                <a:schemeClr val="tx1"/>
              </a:solidFill>
              <a:effectLst/>
              <a:uLnTx/>
              <a:uFillTx/>
              <a:ea typeface="楷体_GB2312" pitchFamily="49" charset="-122"/>
            </a:endParaRPr>
          </a:p>
          <a:p>
            <a:pPr marL="457200" marR="0" lvl="0" indent="-457200" algn="l" defTabSz="914400" rtl="0" eaLnBrk="1" fontAlgn="base" latinLnBrk="0" hangingPunct="1">
              <a:lnSpc>
                <a:spcPct val="80000"/>
              </a:lnSpc>
              <a:spcBef>
                <a:spcPct val="20000"/>
              </a:spcBef>
              <a:buClr>
                <a:schemeClr val="tx1"/>
              </a:buClr>
              <a:buSzPct val="75000"/>
              <a:buFont typeface="+mj-lt"/>
              <a:buAutoNum type="arabicPeriod"/>
              <a:defRPr/>
            </a:pPr>
            <a:endParaRPr kumimoji="0" lang="en-US" altLang="zh-CN" sz="2200" i="0" u="none" strike="noStrike" kern="0" cap="none" spc="0" normalizeH="0" baseline="0" noProof="0" dirty="0" smtClean="0">
              <a:ln>
                <a:noFill/>
              </a:ln>
              <a:solidFill>
                <a:schemeClr val="tx1"/>
              </a:solidFill>
              <a:effectLst/>
              <a:uLnTx/>
              <a:uFillTx/>
              <a:ea typeface="楷体_GB2312" pitchFamily="49" charset="-122"/>
            </a:endParaRPr>
          </a:p>
        </p:txBody>
      </p:sp>
      <p:pic>
        <p:nvPicPr>
          <p:cNvPr id="2" name="图片 1"/>
          <p:cNvPicPr>
            <a:picLocks noChangeAspect="1"/>
          </p:cNvPicPr>
          <p:nvPr/>
        </p:nvPicPr>
        <p:blipFill>
          <a:blip r:embed="rId1"/>
          <a:stretch>
            <a:fillRect/>
          </a:stretch>
        </p:blipFill>
        <p:spPr>
          <a:xfrm>
            <a:off x="36195" y="1557020"/>
            <a:ext cx="4213225" cy="2083435"/>
          </a:xfrm>
          <a:prstGeom prst="rect">
            <a:avLst/>
          </a:prstGeom>
        </p:spPr>
      </p:pic>
      <p:sp>
        <p:nvSpPr>
          <p:cNvPr id="3" name="文本框 2"/>
          <p:cNvSpPr txBox="1"/>
          <p:nvPr/>
        </p:nvSpPr>
        <p:spPr>
          <a:xfrm>
            <a:off x="4356100" y="1140460"/>
            <a:ext cx="3716655" cy="429895"/>
          </a:xfrm>
          <a:prstGeom prst="rect">
            <a:avLst/>
          </a:prstGeom>
          <a:noFill/>
        </p:spPr>
        <p:txBody>
          <a:bodyPr wrap="square" rtlCol="0">
            <a:spAutoFit/>
          </a:bodyPr>
          <a:p>
            <a:r>
              <a:rPr lang="en-US" altLang="zh-CN" sz="2200"/>
              <a:t>2. </a:t>
            </a:r>
            <a:r>
              <a:rPr lang="zh-CN" altLang="en-US" sz="2200"/>
              <a:t>新东方口语互动学习平台</a:t>
            </a:r>
            <a:endParaRPr lang="zh-CN" altLang="en-US" sz="2200"/>
          </a:p>
        </p:txBody>
      </p:sp>
      <p:pic>
        <p:nvPicPr>
          <p:cNvPr id="4" name="图片 3"/>
          <p:cNvPicPr>
            <a:picLocks noChangeAspect="1"/>
          </p:cNvPicPr>
          <p:nvPr/>
        </p:nvPicPr>
        <p:blipFill>
          <a:blip r:embed="rId2"/>
          <a:stretch>
            <a:fillRect/>
          </a:stretch>
        </p:blipFill>
        <p:spPr>
          <a:xfrm>
            <a:off x="4500245" y="1698625"/>
            <a:ext cx="4515485" cy="2018030"/>
          </a:xfrm>
          <a:prstGeom prst="rect">
            <a:avLst/>
          </a:prstGeom>
        </p:spPr>
      </p:pic>
      <p:sp>
        <p:nvSpPr>
          <p:cNvPr id="5" name="文本框 4"/>
          <p:cNvSpPr txBox="1"/>
          <p:nvPr/>
        </p:nvSpPr>
        <p:spPr>
          <a:xfrm>
            <a:off x="324485" y="4076700"/>
            <a:ext cx="3048000" cy="429895"/>
          </a:xfrm>
          <a:prstGeom prst="rect">
            <a:avLst/>
          </a:prstGeom>
          <a:noFill/>
        </p:spPr>
        <p:txBody>
          <a:bodyPr wrap="square" rtlCol="0">
            <a:spAutoFit/>
          </a:bodyPr>
          <a:p>
            <a:r>
              <a:rPr lang="en-US" altLang="zh-CN" sz="2200"/>
              <a:t>3. </a:t>
            </a:r>
            <a:r>
              <a:rPr lang="zh-CN" altLang="en-US" sz="2200"/>
              <a:t>新东方多媒体学习库</a:t>
            </a:r>
            <a:endParaRPr lang="zh-CN" altLang="en-US" sz="2200"/>
          </a:p>
        </p:txBody>
      </p:sp>
      <p:pic>
        <p:nvPicPr>
          <p:cNvPr id="6" name="图片 5"/>
          <p:cNvPicPr>
            <a:picLocks noChangeAspect="1"/>
          </p:cNvPicPr>
          <p:nvPr/>
        </p:nvPicPr>
        <p:blipFill>
          <a:blip r:embed="rId3"/>
          <a:stretch>
            <a:fillRect/>
          </a:stretch>
        </p:blipFill>
        <p:spPr>
          <a:xfrm>
            <a:off x="4194810" y="3716655"/>
            <a:ext cx="4820920" cy="286829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AutoShape 2"/>
          <p:cNvSpPr>
            <a:spLocks noGrp="1"/>
          </p:cNvSpPr>
          <p:nvPr>
            <p:ph type="title"/>
          </p:nvPr>
        </p:nvSpPr>
        <p:spPr>
          <a:xfrm>
            <a:off x="582295" y="2532063"/>
            <a:ext cx="7726363" cy="1143000"/>
          </a:xfrm>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cs typeface="黑体" panose="02010609060101010101" pitchFamily="49" charset="-122"/>
              </a:rPr>
              <a:t>二</a:t>
            </a:r>
            <a:r>
              <a:rPr lang="en-US" altLang="zh-CN" dirty="0">
                <a:latin typeface="黑体" panose="02010609060101010101" pitchFamily="49" charset="-122"/>
                <a:ea typeface="黑体" panose="02010609060101010101" pitchFamily="49" charset="-122"/>
                <a:cs typeface="黑体" panose="02010609060101010101" pitchFamily="49" charset="-122"/>
              </a:rPr>
              <a:t>. </a:t>
            </a:r>
            <a:r>
              <a:rPr lang="en-US" altLang="en-US" sz="4000" dirty="0">
                <a:latin typeface="黑体" panose="02010609060101010101" pitchFamily="49" charset="-122"/>
                <a:ea typeface="黑体" panose="02010609060101010101" pitchFamily="49" charset="-122"/>
                <a:cs typeface="黑体" panose="02010609060101010101" pitchFamily="49" charset="-122"/>
              </a:rPr>
              <a:t>外文数据库的检索利用</a:t>
            </a:r>
            <a:endParaRPr lang="en-US" altLang="en-US" sz="4000"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AutoShape 2"/>
          <p:cNvSpPr>
            <a:spLocks noGrp="1"/>
          </p:cNvSpPr>
          <p:nvPr>
            <p:ph type="title"/>
          </p:nvPr>
        </p:nvSpPr>
        <p:spPr>
          <a:xfrm>
            <a:off x="714375" y="603250"/>
            <a:ext cx="7924800" cy="2489200"/>
          </a:xfrm>
        </p:spPr>
        <p:txBody>
          <a:bodyPr vert="horz" wrap="square" lIns="91440" tIns="45720" rIns="91440" bIns="45720" anchor="b"/>
          <a:p>
            <a:pPr algn="ctr" eaLnBrk="1" hangingPunct="1"/>
            <a:r>
              <a:rPr lang="en-US" altLang="en-US" sz="2800" dirty="0">
                <a:latin typeface="黑体" panose="02010609060101010101" pitchFamily="49" charset="-122"/>
                <a:ea typeface="黑体" panose="02010609060101010101" pitchFamily="49" charset="-122"/>
                <a:cs typeface="黑体" panose="02010609060101010101" pitchFamily="49" charset="-122"/>
              </a:rPr>
              <a:t>江南大学图书馆数字资源检索入口：</a:t>
            </a:r>
            <a:br>
              <a:rPr lang="en-US" altLang="en-US" sz="2800" dirty="0">
                <a:latin typeface="黑体" panose="02010609060101010101" pitchFamily="49" charset="-122"/>
                <a:ea typeface="黑体" panose="02010609060101010101" pitchFamily="49" charset="-122"/>
                <a:cs typeface="黑体" panose="02010609060101010101" pitchFamily="49" charset="-122"/>
              </a:rPr>
            </a:br>
            <a:br>
              <a:rPr lang="en-US" altLang="en-US" sz="2800" dirty="0">
                <a:ea typeface="黑体" panose="02010609060101010101" pitchFamily="49" charset="-122"/>
              </a:rPr>
            </a:br>
            <a:r>
              <a:rPr lang="en-US" altLang="zh-CN" sz="2800" dirty="0">
                <a:solidFill>
                  <a:srgbClr val="0000FF"/>
                </a:solidFill>
                <a:sym typeface="+mn-ea"/>
              </a:rPr>
              <a:t>https://lib.jiangnan.edu.cn/wzjs.jsp?urltype=tree.TreeTempUrl&amp;wbtreeid=1131</a:t>
            </a:r>
            <a:r>
              <a:rPr lang="en-US" altLang="en-US" sz="2800" dirty="0">
                <a:solidFill>
                  <a:srgbClr val="FF0000"/>
                </a:solidFill>
                <a:latin typeface="+mn-lt"/>
                <a:cs typeface="+mn-lt"/>
                <a:sym typeface="+mn-ea"/>
              </a:rPr>
              <a:t> </a:t>
            </a:r>
            <a:br>
              <a:rPr lang="zh-CN" altLang="en-US" sz="2800" dirty="0">
                <a:ea typeface="黑体" panose="02010609060101010101" pitchFamily="49" charset="-122"/>
              </a:rPr>
            </a:br>
            <a:endParaRPr lang="en-US" altLang="zh-CN" sz="2800" dirty="0">
              <a:ea typeface="黑体" panose="02010609060101010101" pitchFamily="49" charset="-122"/>
            </a:endParaRPr>
          </a:p>
        </p:txBody>
      </p:sp>
      <p:pic>
        <p:nvPicPr>
          <p:cNvPr id="3" name="图片 2"/>
          <p:cNvPicPr>
            <a:picLocks noChangeAspect="1"/>
          </p:cNvPicPr>
          <p:nvPr/>
        </p:nvPicPr>
        <p:blipFill>
          <a:blip r:embed="rId1"/>
          <a:stretch>
            <a:fillRect/>
          </a:stretch>
        </p:blipFill>
        <p:spPr>
          <a:xfrm>
            <a:off x="252095" y="2708910"/>
            <a:ext cx="8613140" cy="259143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8" name="Text Box 4"/>
          <p:cNvSpPr txBox="1">
            <a:spLocks noChangeArrowheads="1"/>
          </p:cNvSpPr>
          <p:nvPr/>
        </p:nvSpPr>
        <p:spPr bwMode="auto">
          <a:xfrm>
            <a:off x="530543" y="487998"/>
            <a:ext cx="3095625" cy="58356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Tx/>
              <a:defRPr/>
            </a:pPr>
            <a:r>
              <a:rPr kumimoji="0" lang="en-US" altLang="zh-CN" sz="3200" b="1" kern="1200" cap="none" spc="0" normalizeH="0" baseline="0" noProof="0" dirty="0">
                <a:latin typeface="黑体" panose="02010609060101010101" pitchFamily="49" charset="-122"/>
                <a:ea typeface="黑体" panose="02010609060101010101" pitchFamily="49" charset="-122"/>
                <a:cs typeface="黑体" panose="02010609060101010101" pitchFamily="49" charset="-122"/>
              </a:rPr>
              <a:t>1.</a:t>
            </a:r>
            <a:r>
              <a:rPr kumimoji="0" lang="zh-CN" altLang="en-US" sz="3200" b="1" kern="1200" cap="none" spc="0" normalizeH="0" baseline="0" noProof="0" dirty="0">
                <a:latin typeface="黑体" panose="02010609060101010101" pitchFamily="49" charset="-122"/>
                <a:ea typeface="黑体" panose="02010609060101010101" pitchFamily="49" charset="-122"/>
                <a:cs typeface="黑体" panose="02010609060101010101" pitchFamily="49" charset="-122"/>
              </a:rPr>
              <a:t>外文电子图书</a:t>
            </a:r>
            <a:endParaRPr kumimoji="0" lang="zh-CN" altLang="en-US" sz="3200" b="1" kern="1200" cap="none" spc="0" normalizeH="0" baseline="0" noProof="0" dirty="0">
              <a:latin typeface="黑体" panose="02010609060101010101" pitchFamily="49" charset="-122"/>
              <a:ea typeface="黑体" panose="02010609060101010101" pitchFamily="49" charset="-122"/>
              <a:cs typeface="黑体" panose="02010609060101010101" pitchFamily="49" charset="-122"/>
            </a:endParaRPr>
          </a:p>
        </p:txBody>
      </p:sp>
      <p:sp>
        <p:nvSpPr>
          <p:cNvPr id="2" name="Rectangle 3"/>
          <p:cNvSpPr>
            <a:spLocks noGrp="1"/>
          </p:cNvSpPr>
          <p:nvPr/>
        </p:nvSpPr>
        <p:spPr>
          <a:xfrm>
            <a:off x="467995" y="1628775"/>
            <a:ext cx="4177030" cy="2370455"/>
          </a:xfrm>
          <a:prstGeom prst="rect">
            <a:avLst/>
          </a:prstGeom>
          <a:noFill/>
          <a:ln w="9525">
            <a:noFill/>
          </a:ln>
        </p:spPr>
        <p:txBody>
          <a:bodyPr vert="horz" wrap="square" lIns="91440" tIns="45720" rIns="91440" bIns="45720" numCol="1" anchor="t" anchorCtr="0" compatLnSpc="1">
            <a:normAutofit/>
          </a:bodyPr>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持续更新：</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Springer</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电子图书</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 </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kumimoji="0" lang="en-US" altLang="zh-CN" sz="20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iResearch</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爱学术电子书数据库</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EBC</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电子图书</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享阅读外文电子书资源库</a:t>
            </a:r>
            <a:endPar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Literature Online</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英美文学网</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endPar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sp>
        <p:nvSpPr>
          <p:cNvPr id="3" name="文本框 2"/>
          <p:cNvSpPr txBox="1"/>
          <p:nvPr/>
        </p:nvSpPr>
        <p:spPr>
          <a:xfrm>
            <a:off x="4643755" y="1628775"/>
            <a:ext cx="3048000" cy="2922905"/>
          </a:xfrm>
          <a:prstGeom prst="rect">
            <a:avLst/>
          </a:prstGeom>
          <a:noFill/>
        </p:spPr>
        <p:txBody>
          <a:bodyPr wrap="square" rtlCol="0">
            <a:spAutoFit/>
          </a:bodyPr>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lang="zh-CN" altLang="en-US" sz="2000" noProof="0" dirty="0" smtClean="0">
                <a:ln>
                  <a:noFill/>
                </a:ln>
                <a:effectLst/>
                <a:uLnTx/>
                <a:uFillTx/>
                <a:latin typeface="Times New Roman" panose="02020603050405020304" pitchFamily="18" charset="0"/>
                <a:ea typeface="+mj-ea"/>
                <a:cs typeface="Times New Roman" panose="02020603050405020304" pitchFamily="18" charset="0"/>
                <a:sym typeface="+mn-ea"/>
              </a:rPr>
              <a:t>买断资源：</a:t>
            </a:r>
            <a:endParaRPr kumimoji="0" lang="en-US" altLang="zh-CN" sz="200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lang="en-US" altLang="zh-CN" sz="2000" noProof="0" dirty="0" smtClean="0">
                <a:ln>
                  <a:noFill/>
                </a:ln>
                <a:effectLst/>
                <a:uLnTx/>
                <a:uFillTx/>
                <a:latin typeface="Times New Roman" panose="02020603050405020304" pitchFamily="18" charset="0"/>
                <a:ea typeface="+mj-ea"/>
                <a:cs typeface="Times New Roman" panose="02020603050405020304" pitchFamily="18" charset="0"/>
                <a:sym typeface="+mn-ea"/>
              </a:rPr>
              <a:t>RSC</a:t>
            </a:r>
            <a:r>
              <a:rPr lang="zh-CN" altLang="en-US" sz="2000" noProof="0" dirty="0" smtClean="0">
                <a:ln>
                  <a:noFill/>
                </a:ln>
                <a:effectLst/>
                <a:uLnTx/>
                <a:uFillTx/>
                <a:latin typeface="Times New Roman" panose="02020603050405020304" pitchFamily="18" charset="0"/>
                <a:ea typeface="+mj-ea"/>
                <a:cs typeface="Times New Roman" panose="02020603050405020304" pitchFamily="18" charset="0"/>
                <a:sym typeface="+mn-ea"/>
              </a:rPr>
              <a:t>电子图书</a:t>
            </a:r>
            <a:endParaRPr kumimoji="0" lang="en-US" altLang="zh-CN" sz="200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lang="en-US" altLang="zh-CN" sz="2000" noProof="0" dirty="0" smtClean="0">
                <a:ln>
                  <a:noFill/>
                </a:ln>
                <a:effectLst/>
                <a:uLnTx/>
                <a:uFillTx/>
                <a:latin typeface="Times New Roman" panose="02020603050405020304" pitchFamily="18" charset="0"/>
                <a:ea typeface="+mj-ea"/>
                <a:cs typeface="Times New Roman" panose="02020603050405020304" pitchFamily="18" charset="0"/>
                <a:sym typeface="+mn-ea"/>
              </a:rPr>
              <a:t>SPIE</a:t>
            </a:r>
            <a:r>
              <a:rPr lang="zh-CN" altLang="en-US" sz="2000" noProof="0" dirty="0" smtClean="0">
                <a:ln>
                  <a:noFill/>
                </a:ln>
                <a:effectLst/>
                <a:uLnTx/>
                <a:uFillTx/>
                <a:latin typeface="Times New Roman" panose="02020603050405020304" pitchFamily="18" charset="0"/>
                <a:ea typeface="+mj-ea"/>
                <a:cs typeface="Times New Roman" panose="02020603050405020304" pitchFamily="18" charset="0"/>
                <a:sym typeface="+mn-ea"/>
              </a:rPr>
              <a:t>电子图书</a:t>
            </a:r>
            <a:endParaRPr kumimoji="0" lang="en-US" altLang="zh-CN" sz="200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lang="en-US" altLang="zh-CN" sz="2000" noProof="0" dirty="0" smtClean="0">
                <a:ln>
                  <a:noFill/>
                </a:ln>
                <a:effectLst/>
                <a:uLnTx/>
                <a:uFillTx/>
                <a:latin typeface="Times New Roman" panose="02020603050405020304" pitchFamily="18" charset="0"/>
                <a:ea typeface="+mj-ea"/>
                <a:cs typeface="Times New Roman" panose="02020603050405020304" pitchFamily="18" charset="0"/>
                <a:sym typeface="+mn-ea"/>
              </a:rPr>
              <a:t>Elsevier SD</a:t>
            </a:r>
            <a:r>
              <a:rPr lang="zh-CN" altLang="en-US" sz="2000" noProof="0" dirty="0" smtClean="0">
                <a:ln>
                  <a:noFill/>
                </a:ln>
                <a:effectLst/>
                <a:uLnTx/>
                <a:uFillTx/>
                <a:latin typeface="Times New Roman" panose="02020603050405020304" pitchFamily="18" charset="0"/>
                <a:ea typeface="+mj-ea"/>
                <a:cs typeface="Times New Roman" panose="02020603050405020304" pitchFamily="18" charset="0"/>
                <a:sym typeface="+mn-ea"/>
              </a:rPr>
              <a:t>电子图书</a:t>
            </a:r>
            <a:endParaRPr kumimoji="0" lang="en-US" altLang="zh-CN" sz="200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lang="en-US" altLang="zh-CN" sz="2000" noProof="0" dirty="0" smtClean="0">
                <a:ln>
                  <a:noFill/>
                </a:ln>
                <a:effectLst/>
                <a:uLnTx/>
                <a:uFillTx/>
                <a:latin typeface="Times New Roman" panose="02020603050405020304" pitchFamily="18" charset="0"/>
                <a:ea typeface="+mj-ea"/>
                <a:cs typeface="Times New Roman" panose="02020603050405020304" pitchFamily="18" charset="0"/>
                <a:sym typeface="+mn-ea"/>
              </a:rPr>
              <a:t>Cambridge</a:t>
            </a:r>
            <a:r>
              <a:rPr lang="zh-CN" altLang="en-US" sz="2000" noProof="0" dirty="0" smtClean="0">
                <a:ln>
                  <a:noFill/>
                </a:ln>
                <a:effectLst/>
                <a:uLnTx/>
                <a:uFillTx/>
                <a:latin typeface="Times New Roman" panose="02020603050405020304" pitchFamily="18" charset="0"/>
                <a:ea typeface="+mj-ea"/>
                <a:cs typeface="Times New Roman" panose="02020603050405020304" pitchFamily="18" charset="0"/>
                <a:sym typeface="+mn-ea"/>
              </a:rPr>
              <a:t>剑桥图书</a:t>
            </a:r>
            <a:endParaRPr kumimoji="0" lang="en-US" altLang="zh-CN" sz="200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lang="en-US" altLang="zh-CN" sz="2000" noProof="0" dirty="0" err="1" smtClean="0">
                <a:ln>
                  <a:noFill/>
                </a:ln>
                <a:effectLst/>
                <a:uLnTx/>
                <a:uFillTx/>
                <a:latin typeface="Times New Roman" panose="02020603050405020304" pitchFamily="18" charset="0"/>
                <a:ea typeface="+mj-ea"/>
                <a:cs typeface="Times New Roman" panose="02020603050405020304" pitchFamily="18" charset="0"/>
                <a:sym typeface="+mn-ea"/>
              </a:rPr>
              <a:t>Taylor&amp;Francis</a:t>
            </a:r>
            <a:r>
              <a:rPr lang="zh-CN" altLang="en-US" sz="2000" noProof="0" dirty="0" smtClean="0">
                <a:ln>
                  <a:noFill/>
                </a:ln>
                <a:effectLst/>
                <a:uLnTx/>
                <a:uFillTx/>
                <a:latin typeface="Times New Roman" panose="02020603050405020304" pitchFamily="18" charset="0"/>
                <a:ea typeface="+mj-ea"/>
                <a:cs typeface="Times New Roman" panose="02020603050405020304" pitchFamily="18" charset="0"/>
                <a:sym typeface="+mn-ea"/>
              </a:rPr>
              <a:t>电子图书</a:t>
            </a:r>
            <a:endParaRPr kumimoji="0" lang="zh-CN" altLang="en-US" sz="200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lang="en-US" altLang="zh-CN" sz="2000" noProof="0" dirty="0" smtClean="0">
                <a:ln>
                  <a:noFill/>
                </a:ln>
                <a:effectLst/>
                <a:uLnTx/>
                <a:uFillTx/>
                <a:latin typeface="Times New Roman" panose="02020603050405020304" pitchFamily="18" charset="0"/>
                <a:ea typeface="+mj-ea"/>
                <a:cs typeface="Times New Roman" panose="02020603050405020304" pitchFamily="18" charset="0"/>
                <a:sym typeface="+mn-ea"/>
              </a:rPr>
              <a:t>Wiley</a:t>
            </a:r>
            <a:r>
              <a:rPr lang="zh-CN" altLang="en-US" sz="2000" noProof="0" dirty="0" smtClean="0">
                <a:ln>
                  <a:noFill/>
                </a:ln>
                <a:effectLst/>
                <a:uLnTx/>
                <a:uFillTx/>
                <a:latin typeface="Times New Roman" panose="02020603050405020304" pitchFamily="18" charset="0"/>
                <a:ea typeface="+mj-ea"/>
                <a:cs typeface="Times New Roman" panose="02020603050405020304" pitchFamily="18" charset="0"/>
                <a:sym typeface="+mn-ea"/>
              </a:rPr>
              <a:t>电子图书</a:t>
            </a:r>
            <a:endParaRPr kumimoji="0" lang="zh-CN" altLang="en-US" sz="200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endParaRPr lang="zh-CN" altLang="en-US" sz="2000"/>
          </a:p>
        </p:txBody>
      </p:sp>
    </p:spTree>
  </p:cSld>
  <p:clrMapOvr>
    <a:masterClrMapping/>
  </p:clrMapOvr>
  <p:transition advTm="7800">
    <p:cover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Rectangle 3"/>
          <p:cNvSpPr txBox="1">
            <a:spLocks noGrp="1"/>
          </p:cNvSpPr>
          <p:nvPr>
            <p:ph type="body" idx="4294967295"/>
          </p:nvPr>
        </p:nvSpPr>
        <p:spPr bwMode="auto">
          <a:xfrm>
            <a:off x="612140" y="548323"/>
            <a:ext cx="6048375" cy="583565"/>
          </a:xfrm>
          <a:noFill/>
          <a:ln w="9525">
            <a:noFill/>
            <a:miter lim="800000"/>
          </a:ln>
          <a:effectLst>
            <a:prstShdw prst="shdw13" dist="53882" dir="13500000">
              <a:schemeClr val="accent1">
                <a:gamma/>
                <a:shade val="60000"/>
                <a:invGamma/>
                <a:alpha val="50000"/>
              </a:schemeClr>
            </a:prstShdw>
          </a:effectLst>
        </p:spPr>
        <p:txBody>
          <a:bodyPr vert="horz" wrap="square" lIns="91440" tIns="45720" rIns="91440" bIns="45720" anchor="t">
            <a:spAutoFit/>
          </a:bodyPr>
          <a:lstStyle/>
          <a:p>
            <a:pPr marL="0" lvl="0" algn="l" defTabSz="914400" eaLnBrk="1" hangingPunct="1">
              <a:spcBef>
                <a:spcPct val="50000"/>
              </a:spcBef>
              <a:buClrTx/>
              <a:buSzTx/>
              <a:buFontTx/>
              <a:buNone/>
              <a:defRPr/>
            </a:pPr>
            <a:r>
              <a:rPr lang="en-US" altLang="zh-CN" b="1" kern="1200" noProof="0" dirty="0">
                <a:latin typeface="黑体" panose="02010609060101010101" pitchFamily="49" charset="-122"/>
                <a:ea typeface="黑体" panose="02010609060101010101" pitchFamily="49" charset="-122"/>
                <a:cs typeface="黑体" panose="02010609060101010101" pitchFamily="49" charset="-122"/>
                <a:sym typeface="+mn-ea"/>
              </a:rPr>
              <a:t>2.</a:t>
            </a:r>
            <a:r>
              <a:rPr lang="en-US" altLang="zh-CN" b="1" kern="1200" noProof="0" dirty="0">
                <a:latin typeface="黑体" panose="02010609060101010101" pitchFamily="49" charset="-122"/>
                <a:ea typeface="黑体" panose="02010609060101010101" pitchFamily="49" charset="-122"/>
                <a:cs typeface="黑体" panose="02010609060101010101" pitchFamily="49" charset="-122"/>
                <a:sym typeface="+mn-ea"/>
              </a:rPr>
              <a:t>综合类外文电子期刊数据库</a:t>
            </a:r>
            <a:endParaRPr lang="en-US" altLang="zh-CN" b="1" kern="1200" noProof="0" dirty="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18788" name="Text Box 4"/>
          <p:cNvSpPr txBox="1">
            <a:spLocks noChangeArrowheads="1"/>
          </p:cNvSpPr>
          <p:nvPr/>
        </p:nvSpPr>
        <p:spPr bwMode="auto">
          <a:xfrm>
            <a:off x="755968" y="1268413"/>
            <a:ext cx="6265863" cy="409257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L="342900" marR="0" indent="-342900" defTabSz="914400" eaLnBrk="1" hangingPunct="1">
              <a:spcBef>
                <a:spcPct val="50000"/>
              </a:spcBef>
              <a:buClrTx/>
              <a:buSzTx/>
              <a:buFont typeface="Wingdings" panose="05000000000000000000" charset="0"/>
              <a:buChar char="p"/>
              <a:defRPr/>
            </a:pPr>
            <a:r>
              <a:rPr kumimoji="0" lang="en-US" altLang="zh-CN" sz="2000" kern="1200" cap="none" spc="0" normalizeH="0" baseline="0" noProof="0" dirty="0">
                <a:latin typeface="Times New Roman" panose="02020603050405020304" pitchFamily="18" charset="0"/>
                <a:ea typeface="+mn-ea"/>
                <a:cs typeface="Times New Roman" panose="02020603050405020304" pitchFamily="18" charset="0"/>
              </a:rPr>
              <a:t>Elsevier SD</a:t>
            </a:r>
            <a:r>
              <a:rPr kumimoji="0" lang="zh-CN" altLang="en-US" sz="2000" kern="1200" cap="none" spc="0" normalizeH="0" baseline="0" noProof="0" dirty="0">
                <a:latin typeface="Times New Roman" panose="02020603050405020304" pitchFamily="18" charset="0"/>
                <a:ea typeface="+mn-ea"/>
                <a:cs typeface="Times New Roman" panose="02020603050405020304" pitchFamily="18" charset="0"/>
              </a:rPr>
              <a:t>电子期刊</a:t>
            </a:r>
            <a:endParaRPr kumimoji="0" lang="zh-CN" altLang="en-US" sz="2000" kern="1200" cap="none" spc="0" normalizeH="0" baseline="0" noProof="0" dirty="0">
              <a:latin typeface="Times New Roman" panose="02020603050405020304" pitchFamily="18" charset="0"/>
              <a:ea typeface="+mn-ea"/>
              <a:cs typeface="Times New Roman" panose="02020603050405020304" pitchFamily="18" charset="0"/>
            </a:endParaRPr>
          </a:p>
          <a:p>
            <a:pPr marL="342900" marR="0" indent="-342900" defTabSz="914400" eaLnBrk="1" hangingPunct="1">
              <a:spcBef>
                <a:spcPct val="50000"/>
              </a:spcBef>
              <a:buClrTx/>
              <a:buSzTx/>
              <a:buFont typeface="Wingdings" panose="05000000000000000000" charset="0"/>
              <a:buChar char="p"/>
              <a:defRPr/>
            </a:pPr>
            <a:r>
              <a:rPr kumimoji="0" lang="en-US" altLang="zh-CN" sz="2000" kern="1200" cap="none" spc="0" normalizeH="0" baseline="0" noProof="0" dirty="0">
                <a:latin typeface="Times New Roman" panose="02020603050405020304" pitchFamily="18" charset="0"/>
                <a:ea typeface="+mn-ea"/>
                <a:cs typeface="Times New Roman" panose="02020603050405020304" pitchFamily="18" charset="0"/>
              </a:rPr>
              <a:t>Wiley</a:t>
            </a:r>
            <a:r>
              <a:rPr kumimoji="0" lang="zh-CN" altLang="en-US" sz="2000" kern="1200" cap="none" spc="0" normalizeH="0" baseline="0" noProof="0" dirty="0">
                <a:latin typeface="Times New Roman" panose="02020603050405020304" pitchFamily="18" charset="0"/>
                <a:ea typeface="+mn-ea"/>
                <a:cs typeface="Times New Roman" panose="02020603050405020304" pitchFamily="18" charset="0"/>
              </a:rPr>
              <a:t>电子期刊</a:t>
            </a:r>
            <a:endParaRPr kumimoji="0" lang="zh-CN" altLang="en-US" sz="2000" kern="1200" cap="none" spc="0" normalizeH="0" baseline="0" noProof="0" dirty="0">
              <a:latin typeface="Times New Roman" panose="02020603050405020304" pitchFamily="18" charset="0"/>
              <a:ea typeface="+mn-ea"/>
              <a:cs typeface="Times New Roman" panose="02020603050405020304" pitchFamily="18" charset="0"/>
            </a:endParaRPr>
          </a:p>
          <a:p>
            <a:pPr marL="342900" marR="0" indent="-342900" defTabSz="914400" eaLnBrk="1" hangingPunct="1">
              <a:spcBef>
                <a:spcPct val="50000"/>
              </a:spcBef>
              <a:buClrTx/>
              <a:buSzTx/>
              <a:buFont typeface="Wingdings" panose="05000000000000000000" charset="0"/>
              <a:buChar char="p"/>
              <a:defRPr/>
            </a:pPr>
            <a:r>
              <a:rPr kumimoji="0" lang="en-US" altLang="zh-CN" sz="2000" kern="1200" cap="none" spc="0" normalizeH="0" baseline="0" noProof="0" dirty="0">
                <a:latin typeface="Times New Roman" panose="02020603050405020304" pitchFamily="18" charset="0"/>
                <a:ea typeface="+mn-ea"/>
                <a:cs typeface="Times New Roman" panose="02020603050405020304" pitchFamily="18" charset="0"/>
              </a:rPr>
              <a:t>Springer</a:t>
            </a:r>
            <a:r>
              <a:rPr kumimoji="0" lang="zh-CN" altLang="en-US" sz="2000" kern="1200" cap="none" spc="0" normalizeH="0" baseline="0" noProof="0" dirty="0">
                <a:latin typeface="Times New Roman" panose="02020603050405020304" pitchFamily="18" charset="0"/>
                <a:ea typeface="+mn-ea"/>
                <a:cs typeface="Times New Roman" panose="02020603050405020304" pitchFamily="18" charset="0"/>
              </a:rPr>
              <a:t>电子期刊</a:t>
            </a:r>
            <a:endParaRPr kumimoji="0" lang="en-US" altLang="zh-CN" sz="2000" kern="1200" cap="none" spc="0" normalizeH="0" baseline="0" noProof="0" dirty="0">
              <a:latin typeface="Times New Roman" panose="02020603050405020304" pitchFamily="18" charset="0"/>
              <a:ea typeface="+mn-ea"/>
              <a:cs typeface="Times New Roman" panose="02020603050405020304" pitchFamily="18" charset="0"/>
            </a:endParaRPr>
          </a:p>
          <a:p>
            <a:pPr marL="342900" marR="0" indent="-342900" defTabSz="914400" eaLnBrk="1" hangingPunct="1">
              <a:spcBef>
                <a:spcPct val="50000"/>
              </a:spcBef>
              <a:buClrTx/>
              <a:buSzTx/>
              <a:buFont typeface="Wingdings" panose="05000000000000000000" charset="0"/>
              <a:buChar char="p"/>
              <a:defRPr/>
            </a:pPr>
            <a:r>
              <a:rPr kumimoji="0" lang="en-US" altLang="zh-CN" sz="2000" kern="1200" cap="none" spc="0" normalizeH="0" baseline="0" noProof="0" dirty="0">
                <a:latin typeface="Times New Roman" panose="02020603050405020304" pitchFamily="18" charset="0"/>
                <a:ea typeface="+mn-ea"/>
                <a:cs typeface="Times New Roman" panose="02020603050405020304" pitchFamily="18" charset="0"/>
              </a:rPr>
              <a:t>Taylor &amp; Francis ST</a:t>
            </a:r>
            <a:r>
              <a:rPr kumimoji="0" lang="zh-CN" altLang="en-US" sz="2000" kern="1200" cap="none" spc="0" normalizeH="0" baseline="0" noProof="0" dirty="0">
                <a:latin typeface="Times New Roman" panose="02020603050405020304" pitchFamily="18" charset="0"/>
                <a:ea typeface="+mn-ea"/>
                <a:cs typeface="Times New Roman" panose="02020603050405020304" pitchFamily="18" charset="0"/>
              </a:rPr>
              <a:t>期刊</a:t>
            </a:r>
            <a:endParaRPr kumimoji="0" lang="zh-CN" altLang="en-US" sz="2000" kern="1200" cap="none" spc="0" normalizeH="0" baseline="0" noProof="0" dirty="0">
              <a:latin typeface="Times New Roman" panose="02020603050405020304" pitchFamily="18" charset="0"/>
              <a:ea typeface="+mn-ea"/>
              <a:cs typeface="Times New Roman" panose="02020603050405020304" pitchFamily="18" charset="0"/>
            </a:endParaRPr>
          </a:p>
          <a:p>
            <a:pPr marL="342900" marR="0" indent="-342900" defTabSz="914400" eaLnBrk="1" hangingPunct="1">
              <a:spcBef>
                <a:spcPct val="50000"/>
              </a:spcBef>
              <a:buClrTx/>
              <a:buSzTx/>
              <a:buFont typeface="Wingdings" panose="05000000000000000000" charset="0"/>
              <a:buChar char="p"/>
              <a:defRPr/>
            </a:pPr>
            <a:r>
              <a:rPr lang="en-US" altLang="zh-CN" sz="2000" noProof="0" dirty="0" smtClean="0">
                <a:latin typeface="Times New Roman" panose="02020603050405020304" pitchFamily="18" charset="0"/>
                <a:ea typeface="+mn-ea"/>
                <a:cs typeface="Times New Roman" panose="02020603050405020304" pitchFamily="18" charset="0"/>
                <a:sym typeface="+mn-ea"/>
              </a:rPr>
              <a:t>Science/</a:t>
            </a:r>
            <a:r>
              <a:rPr lang="en-US" altLang="zh-CN" sz="2000" noProof="0" dirty="0">
                <a:latin typeface="Times New Roman" panose="02020603050405020304" pitchFamily="18" charset="0"/>
                <a:ea typeface="+mn-ea"/>
                <a:cs typeface="Times New Roman" panose="02020603050405020304" pitchFamily="18" charset="0"/>
                <a:sym typeface="+mn-ea"/>
              </a:rPr>
              <a:t> </a:t>
            </a:r>
            <a:r>
              <a:rPr lang="en-US" altLang="zh-CN" sz="2000" noProof="0" dirty="0" smtClean="0">
                <a:latin typeface="Times New Roman" panose="02020603050405020304" pitchFamily="18" charset="0"/>
                <a:ea typeface="+mn-ea"/>
                <a:cs typeface="Times New Roman" panose="02020603050405020304" pitchFamily="18" charset="0"/>
                <a:sym typeface="+mn-ea"/>
              </a:rPr>
              <a:t>Nature/Cell PRESS</a:t>
            </a:r>
            <a:r>
              <a:rPr lang="zh-CN" altLang="en-US" sz="2000" noProof="0" dirty="0" smtClean="0">
                <a:latin typeface="Times New Roman" panose="02020603050405020304" pitchFamily="18" charset="0"/>
                <a:ea typeface="+mn-ea"/>
                <a:cs typeface="Times New Roman" panose="02020603050405020304" pitchFamily="18" charset="0"/>
                <a:sym typeface="+mn-ea"/>
              </a:rPr>
              <a:t>数据库</a:t>
            </a:r>
            <a:endParaRPr lang="zh-CN" altLang="en-US" sz="2000" noProof="0" dirty="0" smtClean="0">
              <a:latin typeface="Times New Roman" panose="02020603050405020304" pitchFamily="18" charset="0"/>
              <a:ea typeface="+mn-ea"/>
              <a:cs typeface="Times New Roman" panose="02020603050405020304" pitchFamily="18" charset="0"/>
              <a:sym typeface="+mn-ea"/>
            </a:endParaRPr>
          </a:p>
          <a:p>
            <a:pPr marL="342900" marR="0" indent="-342900" defTabSz="914400" eaLnBrk="1" hangingPunct="1">
              <a:spcBef>
                <a:spcPct val="50000"/>
              </a:spcBef>
              <a:buClrTx/>
              <a:buSzTx/>
              <a:buFont typeface="Wingdings" panose="05000000000000000000" charset="0"/>
              <a:buChar char="p"/>
              <a:defRPr/>
            </a:pPr>
            <a:r>
              <a:rPr lang="en-US" altLang="zh-CN" sz="2000" noProof="0" dirty="0" smtClean="0">
                <a:latin typeface="Times New Roman" panose="02020603050405020304" pitchFamily="18" charset="0"/>
                <a:ea typeface="+mn-ea"/>
                <a:cs typeface="Times New Roman" panose="02020603050405020304" pitchFamily="18" charset="0"/>
                <a:sym typeface="+mn-ea"/>
              </a:rPr>
              <a:t>Annual </a:t>
            </a:r>
            <a:r>
              <a:rPr lang="en-US" altLang="zh-CN" sz="2000" noProof="0" dirty="0">
                <a:latin typeface="Times New Roman" panose="02020603050405020304" pitchFamily="18" charset="0"/>
                <a:ea typeface="+mn-ea"/>
                <a:cs typeface="Times New Roman" panose="02020603050405020304" pitchFamily="18" charset="0"/>
                <a:sym typeface="+mn-ea"/>
              </a:rPr>
              <a:t>Reviews</a:t>
            </a:r>
            <a:r>
              <a:rPr lang="zh-CN" altLang="en-US" sz="2000" noProof="0" dirty="0">
                <a:latin typeface="Times New Roman" panose="02020603050405020304" pitchFamily="18" charset="0"/>
                <a:ea typeface="+mn-ea"/>
                <a:cs typeface="Times New Roman" panose="02020603050405020304" pitchFamily="18" charset="0"/>
                <a:sym typeface="+mn-ea"/>
              </a:rPr>
              <a:t>综述期刊数据库</a:t>
            </a:r>
            <a:endParaRPr lang="zh-CN" altLang="en-US" sz="2000" noProof="0" dirty="0">
              <a:latin typeface="Times New Roman" panose="02020603050405020304" pitchFamily="18" charset="0"/>
              <a:ea typeface="+mn-ea"/>
              <a:cs typeface="Times New Roman" panose="02020603050405020304" pitchFamily="18" charset="0"/>
              <a:sym typeface="+mn-ea"/>
            </a:endParaRPr>
          </a:p>
          <a:p>
            <a:pPr marL="342900" marR="0" indent="-342900" defTabSz="914400" eaLnBrk="1" hangingPunct="1">
              <a:spcBef>
                <a:spcPct val="50000"/>
              </a:spcBef>
              <a:buClrTx/>
              <a:buSzTx/>
              <a:buFont typeface="Wingdings" panose="05000000000000000000" charset="0"/>
              <a:buChar char="p"/>
              <a:defRPr/>
            </a:pPr>
            <a:r>
              <a:rPr lang="en-US" altLang="zh-CN" sz="2000" noProof="0" dirty="0" err="1">
                <a:latin typeface="Times New Roman" panose="02020603050405020304" pitchFamily="18" charset="0"/>
                <a:ea typeface="+mn-ea"/>
                <a:cs typeface="Times New Roman" panose="02020603050405020304" pitchFamily="18" charset="0"/>
                <a:sym typeface="+mn-ea"/>
              </a:rPr>
              <a:t>JoVE</a:t>
            </a:r>
            <a:r>
              <a:rPr lang="zh-CN" altLang="en-US" sz="2000" noProof="0" dirty="0">
                <a:latin typeface="Times New Roman" panose="02020603050405020304" pitchFamily="18" charset="0"/>
                <a:ea typeface="+mn-ea"/>
                <a:cs typeface="Times New Roman" panose="02020603050405020304" pitchFamily="18" charset="0"/>
                <a:sym typeface="+mn-ea"/>
              </a:rPr>
              <a:t>科学</a:t>
            </a:r>
            <a:r>
              <a:rPr lang="zh-CN" altLang="en-US" sz="2000" noProof="0" dirty="0" smtClean="0">
                <a:latin typeface="Times New Roman" panose="02020603050405020304" pitchFamily="18" charset="0"/>
                <a:ea typeface="+mn-ea"/>
                <a:cs typeface="Times New Roman" panose="02020603050405020304" pitchFamily="18" charset="0"/>
                <a:sym typeface="+mn-ea"/>
              </a:rPr>
              <a:t>视频期刊数据库</a:t>
            </a:r>
            <a:endParaRPr lang="zh-CN" altLang="en-US" sz="2000" noProof="0" dirty="0" smtClean="0">
              <a:latin typeface="Times New Roman" panose="02020603050405020304" pitchFamily="18" charset="0"/>
              <a:ea typeface="+mn-ea"/>
              <a:cs typeface="Times New Roman" panose="02020603050405020304" pitchFamily="18" charset="0"/>
              <a:sym typeface="+mn-ea"/>
            </a:endParaRPr>
          </a:p>
          <a:p>
            <a:pPr marL="342900" marR="0" indent="-342900" defTabSz="914400" eaLnBrk="1" hangingPunct="1">
              <a:spcBef>
                <a:spcPct val="50000"/>
              </a:spcBef>
              <a:buClrTx/>
              <a:buSzTx/>
              <a:buFont typeface="Wingdings" panose="05000000000000000000" charset="0"/>
              <a:buChar char="p"/>
              <a:defRPr/>
            </a:pPr>
            <a:r>
              <a:rPr lang="en-US" altLang="zh-CN" sz="2000" noProof="0" dirty="0" smtClean="0">
                <a:latin typeface="Times New Roman" panose="02020603050405020304" pitchFamily="18" charset="0"/>
                <a:ea typeface="+mn-ea"/>
                <a:cs typeface="Times New Roman" panose="02020603050405020304" pitchFamily="18" charset="0"/>
                <a:sym typeface="+mn-ea"/>
              </a:rPr>
              <a:t>……</a:t>
            </a:r>
            <a:endParaRPr kumimoji="0" lang="en-US" altLang="zh-CN" sz="2000" kern="1200" cap="none" spc="0" normalizeH="0" baseline="0" noProof="0" dirty="0">
              <a:latin typeface="Times New Roman" panose="02020603050405020304" pitchFamily="18" charset="0"/>
              <a:ea typeface="+mn-ea"/>
              <a:cs typeface="Times New Roman" panose="02020603050405020304" pitchFamily="18" charset="0"/>
            </a:endParaRPr>
          </a:p>
          <a:p>
            <a:pPr marR="0" defTabSz="914400" eaLnBrk="1" hangingPunct="1">
              <a:spcBef>
                <a:spcPct val="50000"/>
              </a:spcBef>
              <a:buClrTx/>
              <a:buSzTx/>
              <a:buFont typeface="Wingdings" panose="05000000000000000000" pitchFamily="2" charset="2"/>
              <a:buChar char="u"/>
              <a:defRPr/>
            </a:pPr>
            <a:endParaRPr kumimoji="0" lang="en-US" altLang="zh-CN" sz="2000" kern="1200" cap="none" spc="0" normalizeH="0" baseline="0" noProof="0" dirty="0">
              <a:latin typeface="Times New Roman" panose="02020603050405020304" pitchFamily="18" charset="0"/>
              <a:ea typeface="+mn-ea"/>
              <a:cs typeface="Times New Roman" panose="02020603050405020304" pitchFamily="18" charset="0"/>
            </a:endParaRPr>
          </a:p>
        </p:txBody>
      </p:sp>
      <p:sp>
        <p:nvSpPr>
          <p:cNvPr id="118789" name="Text Box 5"/>
          <p:cNvSpPr txBox="1">
            <a:spLocks noChangeArrowheads="1"/>
          </p:cNvSpPr>
          <p:nvPr/>
        </p:nvSpPr>
        <p:spPr bwMode="auto">
          <a:xfrm>
            <a:off x="1908175" y="5444173"/>
            <a:ext cx="7085013" cy="768350"/>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p>
            <a:pPr marR="0" defTabSz="914400" eaLnBrk="1" hangingPunct="1">
              <a:spcBef>
                <a:spcPct val="50000"/>
              </a:spcBef>
              <a:buClrTx/>
              <a:buSzTx/>
              <a:buFontTx/>
              <a:defRPr/>
            </a:pPr>
            <a:r>
              <a:rPr kumimoji="0" lang="zh-CN" altLang="en-US" sz="2200" b="1" kern="1200" cap="none" spc="0" normalizeH="0" baseline="0" noProof="0" dirty="0">
                <a:solidFill>
                  <a:srgbClr val="FF0000"/>
                </a:solidFill>
                <a:latin typeface="Arial" panose="020B0604020202020204" pitchFamily="34" charset="0"/>
                <a:ea typeface="宋体" panose="02010600030101010101" pitchFamily="2" charset="-122"/>
                <a:cs typeface="+mn-cs"/>
              </a:rPr>
              <a:t>注意：所有外文数据库都应避免过量下载，坚决杜绝批量、无限制或采用下载工具下载数据。</a:t>
            </a:r>
            <a:endParaRPr kumimoji="0" lang="zh-CN" altLang="en-US" sz="22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p:txBody>
      </p:sp>
    </p:spTree>
  </p:cSld>
  <p:clrMapOvr>
    <a:masterClrMapping/>
  </p:clrMapOvr>
  <p:transition advTm="7800">
    <p:cover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AutoShape 2"/>
          <p:cNvSpPr>
            <a:spLocks noGrp="1"/>
          </p:cNvSpPr>
          <p:nvPr>
            <p:ph type="title"/>
          </p:nvPr>
        </p:nvSpPr>
        <p:spPr>
          <a:xfrm>
            <a:off x="539750" y="404495"/>
            <a:ext cx="8229600" cy="616585"/>
          </a:xfrm>
        </p:spPr>
        <p:txBody>
          <a:bodyPr vert="horz" wrap="square" lIns="91440" tIns="45720" rIns="91440" bIns="45720" anchor="b"/>
          <a:p>
            <a:pPr marL="571500" indent="-571500" algn="l" eaLnBrk="1" hangingPunct="1">
              <a:buFont typeface="Wingdings" panose="05000000000000000000" charset="0"/>
              <a:buChar char="p"/>
            </a:pPr>
            <a:r>
              <a:rPr lang="en-US" altLang="en-US" sz="3200" dirty="0"/>
              <a:t>ScienceDirect</a:t>
            </a:r>
            <a:endParaRPr lang="en-US" altLang="en-US" sz="3200" dirty="0"/>
          </a:p>
        </p:txBody>
      </p:sp>
      <p:sp>
        <p:nvSpPr>
          <p:cNvPr id="3" name="文本框 2"/>
          <p:cNvSpPr txBox="1"/>
          <p:nvPr/>
        </p:nvSpPr>
        <p:spPr>
          <a:xfrm>
            <a:off x="516255" y="1124585"/>
            <a:ext cx="8094980" cy="3246120"/>
          </a:xfrm>
          <a:prstGeom prst="rect">
            <a:avLst/>
          </a:prstGeom>
          <a:noFill/>
        </p:spPr>
        <p:txBody>
          <a:bodyPr wrap="square" rtlCol="0">
            <a:noAutofit/>
          </a:bodyPr>
          <a:p>
            <a:pPr indent="457200"/>
            <a:r>
              <a:rPr lang="en-US" altLang="zh-CN"/>
              <a:t>Elsevier ScienceDirect</a:t>
            </a:r>
            <a:r>
              <a:rPr lang="zh-CN" altLang="en-US"/>
              <a:t>数据库（简称</a:t>
            </a:r>
            <a:r>
              <a:rPr lang="en-US" altLang="zh-CN"/>
              <a:t>SD</a:t>
            </a:r>
            <a:r>
              <a:rPr lang="zh-CN" altLang="en-US"/>
              <a:t>，曾用名</a:t>
            </a:r>
            <a:r>
              <a:rPr lang="en-US" altLang="zh-CN"/>
              <a:t>Elsevier Science</a:t>
            </a:r>
            <a:r>
              <a:rPr lang="zh-CN" altLang="en-US"/>
              <a:t>）是荷兰爱思唯尔（</a:t>
            </a:r>
            <a:r>
              <a:rPr lang="en-US" altLang="zh-CN"/>
              <a:t>Elsevier</a:t>
            </a:r>
            <a:r>
              <a:rPr lang="zh-CN" altLang="en-US"/>
              <a:t>）集团生产的科学文献全文数据库。为全球研究人员提供</a:t>
            </a:r>
            <a:r>
              <a:rPr lang="en-US" altLang="zh-CN"/>
              <a:t>3,800</a:t>
            </a:r>
            <a:r>
              <a:rPr lang="zh-CN" altLang="en-US"/>
              <a:t>多种同行评审期刊和</a:t>
            </a:r>
            <a:r>
              <a:rPr lang="en-US" altLang="zh-CN"/>
              <a:t>37,000</a:t>
            </a:r>
            <a:r>
              <a:rPr lang="zh-CN" altLang="en-US"/>
              <a:t>余种图书，包括全球影响力极高的</a:t>
            </a:r>
            <a:r>
              <a:rPr lang="en-US" altLang="zh-CN"/>
              <a:t>Cell</a:t>
            </a:r>
            <a:r>
              <a:rPr lang="zh-CN" altLang="en-US"/>
              <a:t>《细胞杂志》、</a:t>
            </a:r>
            <a:r>
              <a:rPr lang="en-US" altLang="zh-CN"/>
              <a:t>The Lancet</a:t>
            </a:r>
            <a:r>
              <a:rPr lang="zh-CN" altLang="en-US"/>
              <a:t>《柳叶刀杂志》等。在</a:t>
            </a:r>
            <a:r>
              <a:rPr lang="en-US" altLang="zh-CN"/>
              <a:t>ScienceDirect </a:t>
            </a:r>
            <a:r>
              <a:rPr lang="zh-CN" altLang="en-US"/>
              <a:t>平台上可以浏览</a:t>
            </a:r>
            <a:r>
              <a:rPr lang="en-US" altLang="zh-CN"/>
              <a:t>100</a:t>
            </a:r>
            <a:r>
              <a:rPr lang="zh-CN" altLang="en-US"/>
              <a:t>余位诺贝尔奖获得者的学术研究成果。</a:t>
            </a:r>
            <a:endParaRPr lang="zh-CN" altLang="en-US"/>
          </a:p>
        </p:txBody>
      </p:sp>
      <p:pic>
        <p:nvPicPr>
          <p:cNvPr id="4" name="图片 3"/>
          <p:cNvPicPr>
            <a:picLocks noChangeAspect="1"/>
          </p:cNvPicPr>
          <p:nvPr/>
        </p:nvPicPr>
        <p:blipFill>
          <a:blip r:embed="rId1"/>
          <a:stretch>
            <a:fillRect/>
          </a:stretch>
        </p:blipFill>
        <p:spPr>
          <a:xfrm>
            <a:off x="683895" y="2708910"/>
            <a:ext cx="7578090" cy="313499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AutoShape 2"/>
          <p:cNvSpPr>
            <a:spLocks noGrp="1"/>
          </p:cNvSpPr>
          <p:nvPr/>
        </p:nvSpPr>
        <p:spPr>
          <a:xfrm>
            <a:off x="467995" y="260985"/>
            <a:ext cx="8229600" cy="678815"/>
          </a:xfrm>
          <a:prstGeom prst="rect">
            <a:avLst/>
          </a:prstGeom>
        </p:spPr>
        <p:txBody>
          <a:bodyPr vert="horz" wrap="square" lIns="91440" tIns="45720" rIns="91440" bIns="45720"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eaLnBrk="1" hangingPunct="1"/>
            <a:r>
              <a:rPr lang="en-US" altLang="en-US" sz="2800" dirty="0">
                <a:latin typeface="黑体" panose="02010609060101010101" pitchFamily="49" charset="-122"/>
                <a:ea typeface="黑体" panose="02010609060101010101" pitchFamily="49" charset="-122"/>
                <a:cs typeface="黑体" panose="02010609060101010101" pitchFamily="49" charset="-122"/>
              </a:rPr>
              <a:t>检索</a:t>
            </a:r>
            <a:r>
              <a:rPr lang="zh-CN" altLang="en-US" sz="2800" dirty="0">
                <a:latin typeface="黑体" panose="02010609060101010101" pitchFamily="49" charset="-122"/>
                <a:ea typeface="黑体" panose="02010609060101010101" pitchFamily="49" charset="-122"/>
                <a:cs typeface="黑体" panose="02010609060101010101" pitchFamily="49" charset="-122"/>
              </a:rPr>
              <a:t>方式</a:t>
            </a:r>
            <a:r>
              <a:rPr lang="en-US" altLang="en-US" sz="2800" dirty="0">
                <a:latin typeface="黑体" panose="02010609060101010101" pitchFamily="49" charset="-122"/>
                <a:ea typeface="黑体" panose="02010609060101010101" pitchFamily="49" charset="-122"/>
                <a:cs typeface="黑体" panose="02010609060101010101" pitchFamily="49" charset="-122"/>
              </a:rPr>
              <a:t> </a:t>
            </a:r>
            <a:endParaRPr lang="en-US" altLang="en-US" sz="2800" dirty="0">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612140" y="1052830"/>
            <a:ext cx="3048000" cy="368300"/>
          </a:xfrm>
          <a:prstGeom prst="rect">
            <a:avLst/>
          </a:prstGeom>
          <a:noFill/>
        </p:spPr>
        <p:txBody>
          <a:bodyPr wrap="square" rtlCol="0">
            <a:spAutoFit/>
          </a:bodyPr>
          <a:p>
            <a:r>
              <a:rPr lang="zh-CN" altLang="en-US"/>
              <a:t>一般检索</a:t>
            </a:r>
            <a:endParaRPr lang="zh-CN" altLang="en-US"/>
          </a:p>
        </p:txBody>
      </p:sp>
      <p:pic>
        <p:nvPicPr>
          <p:cNvPr id="3" name="图片 2"/>
          <p:cNvPicPr>
            <a:picLocks noChangeAspect="1"/>
          </p:cNvPicPr>
          <p:nvPr/>
        </p:nvPicPr>
        <p:blipFill>
          <a:blip r:embed="rId1"/>
          <a:stretch>
            <a:fillRect/>
          </a:stretch>
        </p:blipFill>
        <p:spPr>
          <a:xfrm>
            <a:off x="396240" y="1340485"/>
            <a:ext cx="7356475" cy="977900"/>
          </a:xfrm>
          <a:prstGeom prst="rect">
            <a:avLst/>
          </a:prstGeom>
        </p:spPr>
      </p:pic>
      <p:sp>
        <p:nvSpPr>
          <p:cNvPr id="4" name="文本框 3"/>
          <p:cNvSpPr txBox="1"/>
          <p:nvPr/>
        </p:nvSpPr>
        <p:spPr>
          <a:xfrm>
            <a:off x="683895" y="2420620"/>
            <a:ext cx="3048000" cy="368300"/>
          </a:xfrm>
          <a:prstGeom prst="rect">
            <a:avLst/>
          </a:prstGeom>
          <a:noFill/>
        </p:spPr>
        <p:txBody>
          <a:bodyPr wrap="square" rtlCol="0">
            <a:spAutoFit/>
          </a:bodyPr>
          <a:p>
            <a:r>
              <a:rPr lang="zh-CN" altLang="en-US"/>
              <a:t>高级检索</a:t>
            </a:r>
            <a:endParaRPr lang="zh-CN" altLang="en-US"/>
          </a:p>
        </p:txBody>
      </p:sp>
      <p:pic>
        <p:nvPicPr>
          <p:cNvPr id="5" name="图片 4"/>
          <p:cNvPicPr>
            <a:picLocks noChangeAspect="1"/>
          </p:cNvPicPr>
          <p:nvPr/>
        </p:nvPicPr>
        <p:blipFill>
          <a:blip r:embed="rId2"/>
          <a:stretch>
            <a:fillRect/>
          </a:stretch>
        </p:blipFill>
        <p:spPr>
          <a:xfrm>
            <a:off x="2700020" y="2564765"/>
            <a:ext cx="3459480" cy="41402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AutoShape 2"/>
          <p:cNvSpPr>
            <a:spLocks noGrp="1"/>
          </p:cNvSpPr>
          <p:nvPr>
            <p:ph type="title"/>
          </p:nvPr>
        </p:nvSpPr>
        <p:spPr>
          <a:xfrm>
            <a:off x="467995" y="548640"/>
            <a:ext cx="8229600" cy="678815"/>
          </a:xfrm>
        </p:spPr>
        <p:txBody>
          <a:bodyPr vert="horz" wrap="square" lIns="91440" tIns="45720" rIns="91440" bIns="45720" anchor="b"/>
          <a:p>
            <a:pPr algn="l" eaLnBrk="1" hangingPunct="1"/>
            <a:r>
              <a:rPr lang="en-US" altLang="en-US" sz="2800" dirty="0">
                <a:latin typeface="黑体" panose="02010609060101010101" pitchFamily="49" charset="-122"/>
                <a:ea typeface="黑体" panose="02010609060101010101" pitchFamily="49" charset="-122"/>
                <a:cs typeface="黑体" panose="02010609060101010101" pitchFamily="49" charset="-122"/>
              </a:rPr>
              <a:t>检索</a:t>
            </a:r>
            <a:r>
              <a:rPr lang="zh-CN" altLang="en-US" sz="2800" dirty="0">
                <a:latin typeface="黑体" panose="02010609060101010101" pitchFamily="49" charset="-122"/>
                <a:ea typeface="黑体" panose="02010609060101010101" pitchFamily="49" charset="-122"/>
                <a:cs typeface="黑体" panose="02010609060101010101" pitchFamily="49" charset="-122"/>
              </a:rPr>
              <a:t>技巧</a:t>
            </a:r>
            <a:r>
              <a:rPr lang="en-US" altLang="en-US" sz="2800" dirty="0">
                <a:latin typeface="黑体" panose="02010609060101010101" pitchFamily="49" charset="-122"/>
                <a:ea typeface="黑体" panose="02010609060101010101" pitchFamily="49" charset="-122"/>
                <a:cs typeface="黑体" panose="02010609060101010101" pitchFamily="49" charset="-122"/>
              </a:rPr>
              <a:t> </a:t>
            </a:r>
            <a:endParaRPr lang="en-US" altLang="en-US" sz="2800" dirty="0">
              <a:latin typeface="黑体" panose="02010609060101010101" pitchFamily="49" charset="-122"/>
              <a:ea typeface="黑体" panose="02010609060101010101" pitchFamily="49" charset="-122"/>
              <a:cs typeface="黑体" panose="02010609060101010101" pitchFamily="49" charset="-122"/>
            </a:endParaRPr>
          </a:p>
        </p:txBody>
      </p:sp>
      <p:sp>
        <p:nvSpPr>
          <p:cNvPr id="59395" name="Rectangle 3"/>
          <p:cNvSpPr>
            <a:spLocks noGrp="1"/>
          </p:cNvSpPr>
          <p:nvPr>
            <p:ph idx="1"/>
          </p:nvPr>
        </p:nvSpPr>
        <p:spPr>
          <a:xfrm>
            <a:off x="467995" y="1412875"/>
            <a:ext cx="8229600" cy="4103688"/>
          </a:xfrm>
        </p:spPr>
        <p:txBody>
          <a:bodyPr vert="horz" wrap="square" lIns="91440" tIns="45720" rIns="91440" bIns="45720" anchor="t"/>
          <a:p>
            <a:pPr marL="0" indent="0" eaLnBrk="1" hangingPunct="1">
              <a:lnSpc>
                <a:spcPct val="100000"/>
              </a:lnSpc>
              <a:buNone/>
            </a:pPr>
            <a:r>
              <a:rPr lang="zh-CN" altLang="en-US" sz="1800" dirty="0">
                <a:latin typeface="Times New Roman" panose="02020603050405020304" pitchFamily="18" charset="0"/>
                <a:cs typeface="Times New Roman" panose="02020603050405020304" pitchFamily="18" charset="0"/>
              </a:rPr>
              <a:t>检索时支持以下检索组配运算：</a:t>
            </a:r>
            <a:endParaRPr lang="zh-CN" altLang="en-US" sz="1800" dirty="0">
              <a:latin typeface="Times New Roman" panose="02020603050405020304" pitchFamily="18" charset="0"/>
              <a:cs typeface="Times New Roman" panose="02020603050405020304" pitchFamily="18" charset="0"/>
            </a:endParaRPr>
          </a:p>
          <a:p>
            <a:pPr eaLnBrk="1" hangingPunct="1">
              <a:lnSpc>
                <a:spcPct val="100000"/>
              </a:lnSpc>
            </a:pPr>
            <a:r>
              <a:rPr lang="zh-CN" altLang="en-US" sz="1800" dirty="0">
                <a:solidFill>
                  <a:srgbClr val="FF3399"/>
                </a:solidFill>
                <a:latin typeface="Times New Roman" panose="02020603050405020304" pitchFamily="18" charset="0"/>
                <a:cs typeface="Times New Roman" panose="02020603050405020304" pitchFamily="18" charset="0"/>
              </a:rPr>
              <a:t>布尔逻辑检索</a:t>
            </a:r>
            <a:r>
              <a:rPr lang="zh-CN" altLang="en-US" sz="1800" dirty="0">
                <a:latin typeface="Times New Roman" panose="02020603050405020304" pitchFamily="18" charset="0"/>
                <a:cs typeface="Times New Roman" panose="02020603050405020304" pitchFamily="18" charset="0"/>
              </a:rPr>
              <a:t>：算符为“</a:t>
            </a:r>
            <a:r>
              <a:rPr lang="en-US" altLang="zh-CN" sz="1800" dirty="0">
                <a:latin typeface="Times New Roman" panose="02020603050405020304" pitchFamily="18" charset="0"/>
                <a:cs typeface="Times New Roman" panose="02020603050405020304" pitchFamily="18" charset="0"/>
              </a:rPr>
              <a:t>AND”</a:t>
            </a: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OR”</a:t>
            </a: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AND NOT”,</a:t>
            </a:r>
            <a:r>
              <a:rPr lang="zh-CN" altLang="en-US" sz="1800" dirty="0">
                <a:latin typeface="Times New Roman" panose="02020603050405020304" pitchFamily="18" charset="0"/>
                <a:cs typeface="Times New Roman" panose="02020603050405020304" pitchFamily="18" charset="0"/>
              </a:rPr>
              <a:t>分别表示逻辑与、逻辑或、逻辑非。多个检索词之间系统默认逻辑关系为逻辑与“</a:t>
            </a:r>
            <a:r>
              <a:rPr lang="en-US" altLang="zh-CN" sz="1800" dirty="0">
                <a:latin typeface="Times New Roman" panose="02020603050405020304" pitchFamily="18" charset="0"/>
                <a:cs typeface="Times New Roman" panose="02020603050405020304" pitchFamily="18" charset="0"/>
              </a:rPr>
              <a:t>AND”</a:t>
            </a:r>
            <a:r>
              <a:rPr lang="zh-CN" altLang="en-US" sz="1800" dirty="0">
                <a:latin typeface="Times New Roman" panose="02020603050405020304" pitchFamily="18" charset="0"/>
                <a:cs typeface="Times New Roman" panose="02020603050405020304" pitchFamily="18" charset="0"/>
              </a:rPr>
              <a:t>。</a:t>
            </a:r>
            <a:endParaRPr lang="zh-CN" altLang="en-US" sz="1800" dirty="0">
              <a:latin typeface="Times New Roman" panose="02020603050405020304" pitchFamily="18" charset="0"/>
              <a:cs typeface="Times New Roman" panose="02020603050405020304" pitchFamily="18" charset="0"/>
            </a:endParaRPr>
          </a:p>
          <a:p>
            <a:pPr eaLnBrk="1" hangingPunct="1">
              <a:lnSpc>
                <a:spcPct val="100000"/>
              </a:lnSpc>
            </a:pPr>
            <a:r>
              <a:rPr lang="zh-CN" altLang="en-US" sz="1800" dirty="0">
                <a:solidFill>
                  <a:srgbClr val="FF3399"/>
                </a:solidFill>
                <a:latin typeface="Times New Roman" panose="02020603050405020304" pitchFamily="18" charset="0"/>
                <a:cs typeface="Times New Roman" panose="02020603050405020304" pitchFamily="18" charset="0"/>
              </a:rPr>
              <a:t>截词检索</a:t>
            </a:r>
            <a:r>
              <a:rPr lang="zh-CN" altLang="en-US" sz="1800" dirty="0">
                <a:latin typeface="Times New Roman" panose="02020603050405020304" pitchFamily="18" charset="0"/>
                <a:cs typeface="Times New Roman" panose="02020603050405020304" pitchFamily="18" charset="0"/>
              </a:rPr>
              <a:t>：算符为“*”和“</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。“*”代替任意多个字符，如</a:t>
            </a:r>
            <a:r>
              <a:rPr lang="en-US" altLang="zh-CN" sz="1800" dirty="0">
                <a:latin typeface="Times New Roman" panose="02020603050405020304" pitchFamily="18" charset="0"/>
                <a:cs typeface="Times New Roman" panose="02020603050405020304" pitchFamily="18" charset="0"/>
              </a:rPr>
              <a:t>analys*</a:t>
            </a:r>
            <a:r>
              <a:rPr lang="zh-CN" altLang="en-US" sz="1800" dirty="0">
                <a:latin typeface="Times New Roman" panose="02020603050405020304" pitchFamily="18" charset="0"/>
                <a:cs typeface="Times New Roman" panose="02020603050405020304" pitchFamily="18" charset="0"/>
              </a:rPr>
              <a:t>可检出</a:t>
            </a:r>
            <a:r>
              <a:rPr lang="en-US" altLang="zh-CN" sz="1800" dirty="0">
                <a:latin typeface="Times New Roman" panose="02020603050405020304" pitchFamily="18" charset="0"/>
                <a:cs typeface="Times New Roman" panose="02020603050405020304" pitchFamily="18" charset="0"/>
              </a:rPr>
              <a:t>analysis</a:t>
            </a: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analyses</a:t>
            </a: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analyst</a:t>
            </a: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analysts</a:t>
            </a: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analyse</a:t>
            </a: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analyser</a:t>
            </a:r>
            <a:r>
              <a:rPr lang="zh-CN" altLang="en-US" sz="1800" dirty="0">
                <a:latin typeface="Times New Roman" panose="02020603050405020304" pitchFamily="18" charset="0"/>
                <a:cs typeface="Times New Roman" panose="02020603050405020304" pitchFamily="18" charset="0"/>
              </a:rPr>
              <a:t>等。“？”代替一个字符，如</a:t>
            </a:r>
            <a:r>
              <a:rPr lang="en-US" altLang="zh-CN" sz="1800" dirty="0">
                <a:latin typeface="Times New Roman" panose="02020603050405020304" pitchFamily="18" charset="0"/>
                <a:cs typeface="Times New Roman" panose="02020603050405020304" pitchFamily="18" charset="0"/>
              </a:rPr>
              <a:t>analy?e </a:t>
            </a:r>
            <a:r>
              <a:rPr lang="zh-CN" altLang="en-US" sz="1800" dirty="0">
                <a:latin typeface="Times New Roman" panose="02020603050405020304" pitchFamily="18" charset="0"/>
                <a:cs typeface="Times New Roman" panose="02020603050405020304" pitchFamily="18" charset="0"/>
              </a:rPr>
              <a:t>可检出</a:t>
            </a:r>
            <a:r>
              <a:rPr lang="en-US" altLang="zh-CN" sz="1800" dirty="0">
                <a:latin typeface="Times New Roman" panose="02020603050405020304" pitchFamily="18" charset="0"/>
                <a:cs typeface="Times New Roman" panose="02020603050405020304" pitchFamily="18" charset="0"/>
              </a:rPr>
              <a:t>analyse</a:t>
            </a: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analyte</a:t>
            </a:r>
            <a:r>
              <a:rPr lang="zh-CN" altLang="en-US" sz="1800" dirty="0">
                <a:latin typeface="Times New Roman" panose="02020603050405020304" pitchFamily="18" charset="0"/>
                <a:cs typeface="Times New Roman" panose="02020603050405020304" pitchFamily="18" charset="0"/>
              </a:rPr>
              <a:t>和</a:t>
            </a:r>
            <a:r>
              <a:rPr lang="en-US" altLang="zh-CN" sz="1800" dirty="0">
                <a:latin typeface="Times New Roman" panose="02020603050405020304" pitchFamily="18" charset="0"/>
                <a:cs typeface="Times New Roman" panose="02020603050405020304" pitchFamily="18" charset="0"/>
              </a:rPr>
              <a:t>analyze</a:t>
            </a:r>
            <a:r>
              <a:rPr lang="zh-CN" altLang="en-US" sz="1800" dirty="0">
                <a:latin typeface="Times New Roman" panose="02020603050405020304" pitchFamily="18" charset="0"/>
                <a:cs typeface="Times New Roman" panose="02020603050405020304" pitchFamily="18" charset="0"/>
              </a:rPr>
              <a:t>。</a:t>
            </a:r>
            <a:endParaRPr lang="zh-CN" altLang="en-US" sz="1800" dirty="0">
              <a:latin typeface="Times New Roman" panose="02020603050405020304" pitchFamily="18" charset="0"/>
              <a:cs typeface="Times New Roman" panose="02020603050405020304" pitchFamily="18" charset="0"/>
            </a:endParaRPr>
          </a:p>
          <a:p>
            <a:pPr eaLnBrk="1" hangingPunct="1">
              <a:lnSpc>
                <a:spcPct val="100000"/>
              </a:lnSpc>
            </a:pPr>
            <a:r>
              <a:rPr lang="zh-CN" altLang="en-US" sz="1800" dirty="0">
                <a:solidFill>
                  <a:srgbClr val="FF3399"/>
                </a:solidFill>
                <a:latin typeface="Times New Roman" panose="02020603050405020304" pitchFamily="18" charset="0"/>
                <a:cs typeface="Times New Roman" panose="02020603050405020304" pitchFamily="18" charset="0"/>
              </a:rPr>
              <a:t>词位置检索</a:t>
            </a:r>
            <a:r>
              <a:rPr lang="zh-CN" altLang="en-US" sz="1800" dirty="0">
                <a:latin typeface="Times New Roman" panose="02020603050405020304" pitchFamily="18" charset="0"/>
                <a:cs typeface="Times New Roman" panose="02020603050405020304" pitchFamily="18" charset="0"/>
              </a:rPr>
              <a:t>：算符为“</a:t>
            </a:r>
            <a:r>
              <a:rPr lang="en-US" altLang="zh-CN" sz="1800" dirty="0">
                <a:latin typeface="Times New Roman" panose="02020603050405020304" pitchFamily="18" charset="0"/>
                <a:cs typeface="Times New Roman" panose="02020603050405020304" pitchFamily="18" charset="0"/>
              </a:rPr>
              <a:t>W/</a:t>
            </a:r>
            <a:r>
              <a:rPr lang="en-US" altLang="zh-CN" sz="1800" i="1" dirty="0">
                <a:latin typeface="Times New Roman" panose="02020603050405020304" pitchFamily="18" charset="0"/>
                <a:cs typeface="Times New Roman" panose="02020603050405020304" pitchFamily="18" charset="0"/>
              </a:rPr>
              <a:t>n”</a:t>
            </a:r>
            <a:r>
              <a:rPr lang="en-US" altLang="zh-CN"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用来限定检索词之间位置或距离，例如</a:t>
            </a:r>
            <a:r>
              <a:rPr lang="zh-CN" altLang="en-US" sz="1800" dirty="0">
                <a:solidFill>
                  <a:schemeClr val="tx1"/>
                </a:solidFill>
                <a:latin typeface="Times New Roman" panose="02020603050405020304" pitchFamily="18" charset="0"/>
                <a:cs typeface="Times New Roman" panose="02020603050405020304" pitchFamily="18" charset="0"/>
              </a:rPr>
              <a:t>比如检索式</a:t>
            </a:r>
            <a:r>
              <a:rPr lang="en-US" altLang="zh-CN" sz="1800" dirty="0">
                <a:solidFill>
                  <a:schemeClr val="tx1"/>
                </a:solidFill>
                <a:latin typeface="Times New Roman" panose="02020603050405020304" pitchFamily="18" charset="0"/>
                <a:cs typeface="Times New Roman" panose="02020603050405020304" pitchFamily="18" charset="0"/>
              </a:rPr>
              <a:t>“journal W/2 publishing”</a:t>
            </a:r>
            <a:r>
              <a:rPr lang="zh-CN" altLang="en-US" sz="1800" dirty="0">
                <a:solidFill>
                  <a:schemeClr val="tx1"/>
                </a:solidFill>
                <a:latin typeface="Times New Roman" panose="02020603050405020304" pitchFamily="18" charset="0"/>
                <a:cs typeface="Times New Roman" panose="02020603050405020304" pitchFamily="18" charset="0"/>
              </a:rPr>
              <a:t>表示检索关键词</a:t>
            </a:r>
            <a:r>
              <a:rPr lang="en-US" altLang="zh-CN" sz="1800" dirty="0">
                <a:solidFill>
                  <a:schemeClr val="tx1"/>
                </a:solidFill>
                <a:latin typeface="Times New Roman" panose="02020603050405020304" pitchFamily="18" charset="0"/>
                <a:cs typeface="Times New Roman" panose="02020603050405020304" pitchFamily="18" charset="0"/>
              </a:rPr>
              <a:t>“publishing”</a:t>
            </a:r>
            <a:r>
              <a:rPr lang="zh-CN" altLang="en-US" sz="1800" dirty="0">
                <a:solidFill>
                  <a:schemeClr val="tx1"/>
                </a:solidFill>
                <a:latin typeface="Times New Roman" panose="02020603050405020304" pitchFamily="18" charset="0"/>
                <a:cs typeface="Times New Roman" panose="02020603050405020304" pitchFamily="18" charset="0"/>
              </a:rPr>
              <a:t>和</a:t>
            </a:r>
            <a:r>
              <a:rPr lang="en-US" altLang="zh-CN" sz="1800" dirty="0">
                <a:solidFill>
                  <a:schemeClr val="tx1"/>
                </a:solidFill>
                <a:latin typeface="Times New Roman" panose="02020603050405020304" pitchFamily="18" charset="0"/>
                <a:cs typeface="Times New Roman" panose="02020603050405020304" pitchFamily="18" charset="0"/>
              </a:rPr>
              <a:t>“journal”</a:t>
            </a:r>
            <a:r>
              <a:rPr lang="zh-CN" altLang="en-US" sz="1800" dirty="0">
                <a:solidFill>
                  <a:schemeClr val="tx1"/>
                </a:solidFill>
                <a:latin typeface="Times New Roman" panose="02020603050405020304" pitchFamily="18" charset="0"/>
                <a:cs typeface="Times New Roman" panose="02020603050405020304" pitchFamily="18" charset="0"/>
              </a:rPr>
              <a:t>在两个单词距离内的结果；</a:t>
            </a:r>
            <a:r>
              <a:rPr lang="en-US" altLang="zh-CN" sz="1800" dirty="0">
                <a:solidFill>
                  <a:schemeClr val="tx1"/>
                </a:solidFill>
                <a:latin typeface="Times New Roman" panose="02020603050405020304" pitchFamily="18" charset="0"/>
                <a:cs typeface="Times New Roman" panose="02020603050405020304" pitchFamily="18" charset="0"/>
              </a:rPr>
              <a:t>“PRE/n”</a:t>
            </a:r>
            <a:r>
              <a:rPr lang="zh-CN" altLang="en-US" sz="1800" dirty="0">
                <a:solidFill>
                  <a:schemeClr val="tx1"/>
                </a:solidFill>
                <a:latin typeface="Times New Roman" panose="02020603050405020304" pitchFamily="18" charset="0"/>
                <a:cs typeface="Times New Roman" panose="02020603050405020304" pitchFamily="18" charset="0"/>
              </a:rPr>
              <a:t>表示检索的单词必须是以两个单词之间的特定顺序出现。比如检索式</a:t>
            </a:r>
            <a:r>
              <a:rPr lang="en-US" altLang="zh-CN" sz="1800" dirty="0">
                <a:solidFill>
                  <a:schemeClr val="tx1"/>
                </a:solidFill>
                <a:latin typeface="Times New Roman" panose="02020603050405020304" pitchFamily="18" charset="0"/>
                <a:cs typeface="Times New Roman" panose="02020603050405020304" pitchFamily="18" charset="0"/>
              </a:rPr>
              <a:t>“behavioral PRE/3 disturbances”</a:t>
            </a:r>
            <a:r>
              <a:rPr lang="zh-CN" altLang="en-US" sz="1800" dirty="0">
                <a:solidFill>
                  <a:schemeClr val="tx1"/>
                </a:solidFill>
                <a:latin typeface="Times New Roman" panose="02020603050405020304" pitchFamily="18" charset="0"/>
                <a:cs typeface="Times New Roman" panose="02020603050405020304" pitchFamily="18" charset="0"/>
              </a:rPr>
              <a:t>表示检索关键词</a:t>
            </a:r>
            <a:r>
              <a:rPr lang="en-US" altLang="zh-CN" sz="1800" dirty="0">
                <a:solidFill>
                  <a:schemeClr val="tx1"/>
                </a:solidFill>
                <a:latin typeface="Times New Roman" panose="02020603050405020304" pitchFamily="18" charset="0"/>
                <a:cs typeface="Times New Roman" panose="02020603050405020304" pitchFamily="18" charset="0"/>
              </a:rPr>
              <a:t>“behavioral”</a:t>
            </a:r>
            <a:r>
              <a:rPr lang="zh-CN" altLang="en-US" sz="1800" dirty="0">
                <a:solidFill>
                  <a:schemeClr val="tx1"/>
                </a:solidFill>
                <a:latin typeface="Times New Roman" panose="02020603050405020304" pitchFamily="18" charset="0"/>
                <a:cs typeface="Times New Roman" panose="02020603050405020304" pitchFamily="18" charset="0"/>
              </a:rPr>
              <a:t>在</a:t>
            </a:r>
            <a:r>
              <a:rPr lang="en-US" altLang="zh-CN" sz="1800" dirty="0">
                <a:solidFill>
                  <a:schemeClr val="tx1"/>
                </a:solidFill>
                <a:latin typeface="Times New Roman" panose="02020603050405020304" pitchFamily="18" charset="0"/>
                <a:cs typeface="Times New Roman" panose="02020603050405020304" pitchFamily="18" charset="0"/>
              </a:rPr>
              <a:t>“disturbances”</a:t>
            </a:r>
            <a:r>
              <a:rPr lang="zh-CN" altLang="en-US" sz="1800" dirty="0">
                <a:solidFill>
                  <a:schemeClr val="tx1"/>
                </a:solidFill>
                <a:latin typeface="Times New Roman" panose="02020603050405020304" pitchFamily="18" charset="0"/>
                <a:cs typeface="Times New Roman" panose="02020603050405020304" pitchFamily="18" charset="0"/>
              </a:rPr>
              <a:t>前的三个单词之内的结果。</a:t>
            </a:r>
            <a:endParaRPr lang="zh-CN" altLang="en-US" sz="1800" dirty="0">
              <a:solidFill>
                <a:schemeClr val="tx1"/>
              </a:solidFill>
              <a:latin typeface="Times New Roman" panose="02020603050405020304" pitchFamily="18" charset="0"/>
              <a:cs typeface="Times New Roman" panose="02020603050405020304" pitchFamily="18" charset="0"/>
            </a:endParaRPr>
          </a:p>
          <a:p>
            <a:pPr eaLnBrk="1" hangingPunct="1">
              <a:lnSpc>
                <a:spcPct val="100000"/>
              </a:lnSpc>
            </a:pPr>
            <a:r>
              <a:rPr lang="zh-CN" altLang="en-US" sz="1800" dirty="0">
                <a:solidFill>
                  <a:srgbClr val="FF3399"/>
                </a:solidFill>
                <a:latin typeface="Times New Roman" panose="02020603050405020304" pitchFamily="18" charset="0"/>
                <a:cs typeface="Times New Roman" panose="02020603050405020304" pitchFamily="18" charset="0"/>
              </a:rPr>
              <a:t>短语或词组检索</a:t>
            </a:r>
            <a:r>
              <a:rPr lang="zh-CN" altLang="en-US" sz="1800" dirty="0">
                <a:latin typeface="Times New Roman" panose="02020603050405020304" pitchFamily="18" charset="0"/>
                <a:cs typeface="Times New Roman" panose="02020603050405020304" pitchFamily="18" charset="0"/>
              </a:rPr>
              <a:t>：算符为“</a:t>
            </a:r>
            <a:r>
              <a:rPr lang="en-US" altLang="zh-CN"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，例如输入“</a:t>
            </a:r>
            <a:r>
              <a:rPr lang="en-US" altLang="zh-CN" sz="1800" dirty="0">
                <a:latin typeface="Times New Roman" panose="02020603050405020304" pitchFamily="18" charset="0"/>
                <a:cs typeface="Times New Roman" panose="02020603050405020304" pitchFamily="18" charset="0"/>
              </a:rPr>
              <a:t>"cloud computing"”</a:t>
            </a:r>
            <a:r>
              <a:rPr lang="zh-CN" altLang="en-US" sz="1800" dirty="0">
                <a:latin typeface="Times New Roman" panose="02020603050405020304" pitchFamily="18" charset="0"/>
                <a:cs typeface="Times New Roman" panose="02020603050405020304" pitchFamily="18" charset="0"/>
              </a:rPr>
              <a:t>，系统将把引号中的检索词</a:t>
            </a:r>
            <a:r>
              <a:rPr lang="en-US" altLang="zh-CN" sz="1800" dirty="0">
                <a:latin typeface="Times New Roman" panose="02020603050405020304" pitchFamily="18" charset="0"/>
                <a:cs typeface="Times New Roman" panose="02020603050405020304" pitchFamily="18" charset="0"/>
              </a:rPr>
              <a:t>cloud computing</a:t>
            </a:r>
            <a:r>
              <a:rPr lang="zh-CN" altLang="en-US" sz="1800" dirty="0">
                <a:latin typeface="Times New Roman" panose="02020603050405020304" pitchFamily="18" charset="0"/>
                <a:cs typeface="Times New Roman" panose="02020603050405020304" pitchFamily="18" charset="0"/>
              </a:rPr>
              <a:t>作为词组，进行精确匹配检索。</a:t>
            </a:r>
            <a:endParaRPr lang="zh-CN" altLang="en-US"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AutoShape 2"/>
          <p:cNvSpPr>
            <a:spLocks noGrp="1"/>
          </p:cNvSpPr>
          <p:nvPr>
            <p:ph type="title"/>
          </p:nvPr>
        </p:nvSpPr>
        <p:spPr>
          <a:xfrm>
            <a:off x="467995" y="260985"/>
            <a:ext cx="2493010" cy="642620"/>
          </a:xfrm>
        </p:spPr>
        <p:txBody>
          <a:bodyPr vert="horz" wrap="square" lIns="91440" tIns="45720" rIns="91440" bIns="45720" anchor="b"/>
          <a:p>
            <a:pPr algn="l" eaLnBrk="1" hangingPunct="1"/>
            <a:r>
              <a:rPr lang="zh-CN" altLang="en-US" sz="2800" b="0" dirty="0">
                <a:latin typeface="黑体" panose="02010609060101010101" pitchFamily="49" charset="-122"/>
                <a:ea typeface="黑体" panose="02010609060101010101" pitchFamily="49" charset="-122"/>
              </a:rPr>
              <a:t>检索结果示例</a:t>
            </a:r>
            <a:endParaRPr lang="zh-CN" altLang="en-US" sz="2800" b="0" dirty="0">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1"/>
          <a:stretch>
            <a:fillRect/>
          </a:stretch>
        </p:blipFill>
        <p:spPr>
          <a:xfrm>
            <a:off x="101600" y="908685"/>
            <a:ext cx="4829810" cy="3782060"/>
          </a:xfrm>
          <a:prstGeom prst="rect">
            <a:avLst/>
          </a:prstGeom>
        </p:spPr>
      </p:pic>
      <p:sp>
        <p:nvSpPr>
          <p:cNvPr id="6" name="文本框 5"/>
          <p:cNvSpPr txBox="1"/>
          <p:nvPr/>
        </p:nvSpPr>
        <p:spPr>
          <a:xfrm>
            <a:off x="86360" y="4756785"/>
            <a:ext cx="4341495" cy="1198880"/>
          </a:xfrm>
          <a:prstGeom prst="rect">
            <a:avLst/>
          </a:prstGeom>
          <a:noFill/>
        </p:spPr>
        <p:txBody>
          <a:bodyPr wrap="square" rtlCol="0">
            <a:spAutoFit/>
          </a:bodyPr>
          <a:p>
            <a:r>
              <a:rPr lang="zh-CN" altLang="en-US"/>
              <a:t>有绿色点的包括</a:t>
            </a:r>
            <a:r>
              <a:rPr lang="en-US" altLang="zh-CN"/>
              <a:t>open access</a:t>
            </a:r>
            <a:r>
              <a:rPr lang="zh-CN" altLang="en-US"/>
              <a:t>和</a:t>
            </a:r>
            <a:r>
              <a:rPr lang="en-US" altLang="zh-CN"/>
              <a:t>full text access</a:t>
            </a:r>
            <a:r>
              <a:rPr lang="zh-CN" altLang="en-US"/>
              <a:t>均可</a:t>
            </a:r>
            <a:r>
              <a:rPr lang="zh-CN" altLang="en-US"/>
              <a:t>阅读全文</a:t>
            </a:r>
            <a:endParaRPr lang="zh-CN" altLang="en-US"/>
          </a:p>
          <a:p>
            <a:r>
              <a:rPr lang="en-US" altLang="zh-CN"/>
              <a:t>Research article: </a:t>
            </a:r>
            <a:r>
              <a:rPr lang="zh-CN" altLang="en-US"/>
              <a:t>研究型论文</a:t>
            </a:r>
            <a:endParaRPr lang="zh-CN" altLang="en-US"/>
          </a:p>
          <a:p>
            <a:r>
              <a:rPr lang="en-US" altLang="zh-CN"/>
              <a:t>Review article: </a:t>
            </a:r>
            <a:r>
              <a:rPr lang="zh-CN" altLang="en-US"/>
              <a:t>综述论文</a:t>
            </a:r>
            <a:endParaRPr lang="zh-CN" altLang="en-US"/>
          </a:p>
        </p:txBody>
      </p:sp>
      <p:pic>
        <p:nvPicPr>
          <p:cNvPr id="8" name="图片 7"/>
          <p:cNvPicPr>
            <a:picLocks noChangeAspect="1"/>
          </p:cNvPicPr>
          <p:nvPr/>
        </p:nvPicPr>
        <p:blipFill>
          <a:blip r:embed="rId2"/>
          <a:srcRect b="4812"/>
          <a:stretch>
            <a:fillRect/>
          </a:stretch>
        </p:blipFill>
        <p:spPr>
          <a:xfrm>
            <a:off x="5147945" y="332105"/>
            <a:ext cx="1414145" cy="6192520"/>
          </a:xfrm>
          <a:prstGeom prst="rect">
            <a:avLst/>
          </a:prstGeom>
        </p:spPr>
      </p:pic>
      <p:sp>
        <p:nvSpPr>
          <p:cNvPr id="9" name="文本框 8"/>
          <p:cNvSpPr txBox="1"/>
          <p:nvPr/>
        </p:nvSpPr>
        <p:spPr>
          <a:xfrm>
            <a:off x="6974840" y="3429000"/>
            <a:ext cx="1958340" cy="2414905"/>
          </a:xfrm>
          <a:prstGeom prst="rect">
            <a:avLst/>
          </a:prstGeom>
          <a:noFill/>
        </p:spPr>
        <p:txBody>
          <a:bodyPr wrap="square" rtlCol="0">
            <a:noAutofit/>
          </a:bodyPr>
          <a:p>
            <a:r>
              <a:rPr lang="zh-CN" altLang="en-US"/>
              <a:t>左侧快捷栏可对年份、论文种类、期刊名称、领域、语言等进行进一步</a:t>
            </a:r>
            <a:r>
              <a:rPr lang="zh-CN" altLang="en-US"/>
              <a:t>筛选</a:t>
            </a: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94910" y="2708910"/>
            <a:ext cx="3454400" cy="1476375"/>
          </a:xfrm>
          <a:prstGeom prst="rect">
            <a:avLst/>
          </a:prstGeom>
          <a:noFill/>
        </p:spPr>
        <p:txBody>
          <a:bodyPr wrap="square" rtlCol="0">
            <a:spAutoFit/>
          </a:bodyPr>
          <a:p>
            <a:pPr marL="285750" indent="-285750">
              <a:buFont typeface="Arial" panose="020B0604020202020204" pitchFamily="34" charset="0"/>
              <a:buChar char="•"/>
            </a:pPr>
            <a:r>
              <a:rPr lang="zh-CN" altLang="en-US"/>
              <a:t>详情页中可线上阅读全文也可下载</a:t>
            </a:r>
            <a:r>
              <a:rPr lang="zh-CN" altLang="en-US"/>
              <a:t>全文</a:t>
            </a:r>
            <a:endParaRPr lang="zh-CN" altLang="en-US"/>
          </a:p>
          <a:p>
            <a:pPr marL="285750" indent="-285750">
              <a:buFont typeface="Arial" panose="020B0604020202020204" pitchFamily="34" charset="0"/>
              <a:buChar char="•"/>
            </a:pPr>
            <a:r>
              <a:rPr lang="en-US" altLang="zh-CN"/>
              <a:t>Cite</a:t>
            </a:r>
            <a:r>
              <a:rPr lang="zh-CN" altLang="en-US"/>
              <a:t>按钮导出多种引用格式（</a:t>
            </a:r>
            <a:r>
              <a:rPr lang="en-US" altLang="zh-CN"/>
              <a:t>Refworks</a:t>
            </a:r>
            <a:r>
              <a:rPr lang="zh-CN" altLang="en-US"/>
              <a:t>、</a:t>
            </a:r>
            <a:r>
              <a:rPr lang="en-US" altLang="zh-CN"/>
              <a:t>RIS</a:t>
            </a:r>
            <a:r>
              <a:rPr lang="zh-CN" altLang="en-US"/>
              <a:t>、</a:t>
            </a:r>
            <a:r>
              <a:rPr lang="en-US" altLang="zh-CN"/>
              <a:t>BibTex</a:t>
            </a:r>
            <a:r>
              <a:rPr lang="zh-CN" altLang="en-US"/>
              <a:t>、</a:t>
            </a:r>
            <a:r>
              <a:rPr lang="en-US" altLang="zh-CN"/>
              <a:t>Text</a:t>
            </a:r>
            <a:r>
              <a:rPr lang="zh-CN" altLang="en-US"/>
              <a:t>）</a:t>
            </a:r>
            <a:endParaRPr lang="zh-CN" altLang="en-US"/>
          </a:p>
        </p:txBody>
      </p:sp>
      <p:pic>
        <p:nvPicPr>
          <p:cNvPr id="4" name="图片 3"/>
          <p:cNvPicPr>
            <a:picLocks noChangeAspect="1"/>
          </p:cNvPicPr>
          <p:nvPr/>
        </p:nvPicPr>
        <p:blipFill>
          <a:blip r:embed="rId1"/>
          <a:stretch>
            <a:fillRect/>
          </a:stretch>
        </p:blipFill>
        <p:spPr>
          <a:xfrm>
            <a:off x="539750" y="908685"/>
            <a:ext cx="4041775" cy="506984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AutoShape 2"/>
          <p:cNvSpPr>
            <a:spLocks noGrp="1"/>
          </p:cNvSpPr>
          <p:nvPr>
            <p:ph type="title"/>
          </p:nvPr>
        </p:nvSpPr>
        <p:spPr>
          <a:xfrm>
            <a:off x="457200" y="-25400"/>
            <a:ext cx="8229600" cy="760095"/>
          </a:xfrm>
        </p:spPr>
        <p:txBody>
          <a:bodyPr vert="horz" wrap="square" lIns="91440" tIns="45720" rIns="91440" bIns="45720" rtlCol="0" anchor="b">
            <a:normAutofit/>
          </a:bodyPr>
          <a:p>
            <a:pPr marL="571500" lvl="0" indent="-571500" algn="l" eaLnBrk="1" hangingPunct="1">
              <a:buClrTx/>
              <a:buSzTx/>
              <a:buFont typeface="Wingdings" panose="05000000000000000000" charset="0"/>
              <a:buChar char="p"/>
            </a:pPr>
            <a:r>
              <a:rPr lang="en-US" altLang="en-US" sz="3200" dirty="0">
                <a:latin typeface="+mn-lt"/>
                <a:ea typeface="黑体" panose="02010609060101010101" pitchFamily="49" charset="-122"/>
                <a:cs typeface="+mn-lt"/>
                <a:sym typeface="+mn-ea"/>
              </a:rPr>
              <a:t>Wiley</a:t>
            </a:r>
            <a:r>
              <a:rPr lang="en-US" altLang="en-US" sz="3200" dirty="0">
                <a:latin typeface="+mn-lt"/>
                <a:ea typeface="黑体" panose="02010609060101010101" pitchFamily="49" charset="-122"/>
                <a:cs typeface="+mn-lt"/>
                <a:sym typeface="+mn-ea"/>
              </a:rPr>
              <a:t>电子期刊</a:t>
            </a:r>
            <a:endParaRPr lang="en-US" altLang="en-US" sz="3200" dirty="0">
              <a:latin typeface="+mn-lt"/>
              <a:ea typeface="黑体" panose="02010609060101010101" pitchFamily="49" charset="-122"/>
              <a:cs typeface="+mn-lt"/>
              <a:sym typeface="+mn-ea"/>
            </a:endParaRPr>
          </a:p>
        </p:txBody>
      </p:sp>
      <p:sp>
        <p:nvSpPr>
          <p:cNvPr id="3" name="文本框 2"/>
          <p:cNvSpPr txBox="1"/>
          <p:nvPr/>
        </p:nvSpPr>
        <p:spPr>
          <a:xfrm>
            <a:off x="612140" y="766445"/>
            <a:ext cx="8082915" cy="3754755"/>
          </a:xfrm>
          <a:prstGeom prst="rect">
            <a:avLst/>
          </a:prstGeom>
        </p:spPr>
        <p:txBody>
          <a:bodyPr wrap="square">
            <a:noAutofit/>
          </a:bodyPr>
          <a:p>
            <a:pPr marL="342900" indent="-342900" algn="just">
              <a:lnSpc>
                <a:spcPct val="100000"/>
              </a:lnSpc>
              <a:spcBef>
                <a:spcPct val="0"/>
              </a:spcBef>
              <a:spcAft>
                <a:spcPct val="0"/>
              </a:spcAft>
              <a:buFont typeface="Arial" panose="020B0604020202020204" pitchFamily="34" charset="0"/>
              <a:buChar char="•"/>
            </a:pPr>
            <a:r>
              <a:rPr lang="en-US" sz="1800" b="0" i="0">
                <a:solidFill>
                  <a:srgbClr val="000000"/>
                </a:solidFill>
                <a:latin typeface="Times New Roman" panose="02020603050405020304" pitchFamily="18" charset="0"/>
                <a:ea typeface="+mn-ea"/>
                <a:cs typeface="Times New Roman" panose="02020603050405020304" pitchFamily="18" charset="0"/>
              </a:rPr>
              <a:t>Wiley Online Library</a:t>
            </a:r>
            <a:r>
              <a:rPr lang="zh-CN" altLang="en-US" sz="1800" b="0" i="0">
                <a:solidFill>
                  <a:srgbClr val="000000"/>
                </a:solidFill>
                <a:latin typeface="Times New Roman" panose="02020603050405020304" pitchFamily="18" charset="0"/>
                <a:ea typeface="+mn-ea"/>
                <a:cs typeface="Times New Roman" panose="02020603050405020304" pitchFamily="18" charset="0"/>
              </a:rPr>
              <a:t>上有</a:t>
            </a:r>
            <a:r>
              <a:rPr lang="en-US" sz="1800" b="0" i="0">
                <a:solidFill>
                  <a:srgbClr val="000000"/>
                </a:solidFill>
                <a:latin typeface="Times New Roman" panose="02020603050405020304" pitchFamily="18" charset="0"/>
                <a:ea typeface="+mn-ea"/>
                <a:cs typeface="Times New Roman" panose="02020603050405020304" pitchFamily="18" charset="0"/>
              </a:rPr>
              <a:t>1600</a:t>
            </a:r>
            <a:r>
              <a:rPr lang="zh-CN" altLang="en-US" sz="1800" b="0" i="0">
                <a:solidFill>
                  <a:srgbClr val="000000"/>
                </a:solidFill>
                <a:latin typeface="Times New Roman" panose="02020603050405020304" pitchFamily="18" charset="0"/>
                <a:ea typeface="+mn-ea"/>
                <a:cs typeface="Times New Roman" panose="02020603050405020304" pitchFamily="18" charset="0"/>
              </a:rPr>
              <a:t>多种经同行评审的学术期刊，</a:t>
            </a:r>
            <a:r>
              <a:rPr lang="en-US" sz="1800" b="0" i="0">
                <a:solidFill>
                  <a:srgbClr val="000000"/>
                </a:solidFill>
                <a:latin typeface="Times New Roman" panose="02020603050405020304" pitchFamily="18" charset="0"/>
                <a:ea typeface="+mn-ea"/>
                <a:cs typeface="Times New Roman" panose="02020603050405020304" pitchFamily="18" charset="0"/>
              </a:rPr>
              <a:t>20000</a:t>
            </a:r>
            <a:r>
              <a:rPr lang="zh-CN" altLang="en-US" sz="1800" b="0" i="0">
                <a:solidFill>
                  <a:srgbClr val="000000"/>
                </a:solidFill>
                <a:latin typeface="Times New Roman" panose="02020603050405020304" pitchFamily="18" charset="0"/>
                <a:ea typeface="+mn-ea"/>
                <a:cs typeface="Times New Roman" panose="02020603050405020304" pitchFamily="18" charset="0"/>
              </a:rPr>
              <a:t>多种电子图书，</a:t>
            </a:r>
            <a:r>
              <a:rPr lang="en-US" sz="1800" b="0" i="0">
                <a:solidFill>
                  <a:srgbClr val="000000"/>
                </a:solidFill>
                <a:latin typeface="Times New Roman" panose="02020603050405020304" pitchFamily="18" charset="0"/>
                <a:ea typeface="+mn-ea"/>
                <a:cs typeface="Times New Roman" panose="02020603050405020304" pitchFamily="18" charset="0"/>
              </a:rPr>
              <a:t>170</a:t>
            </a:r>
            <a:r>
              <a:rPr lang="zh-CN" altLang="en-US" sz="1800" b="0" i="0">
                <a:solidFill>
                  <a:srgbClr val="000000"/>
                </a:solidFill>
                <a:latin typeface="Times New Roman" panose="02020603050405020304" pitchFamily="18" charset="0"/>
                <a:ea typeface="+mn-ea"/>
                <a:cs typeface="Times New Roman" panose="02020603050405020304" pitchFamily="18" charset="0"/>
              </a:rPr>
              <a:t>多种在线参考工具书，</a:t>
            </a:r>
            <a:r>
              <a:rPr lang="en-US" sz="1800" b="0" i="0">
                <a:solidFill>
                  <a:srgbClr val="000000"/>
                </a:solidFill>
                <a:latin typeface="Times New Roman" panose="02020603050405020304" pitchFamily="18" charset="0"/>
                <a:ea typeface="+mn-ea"/>
                <a:cs typeface="Times New Roman" panose="02020603050405020304" pitchFamily="18" charset="0"/>
              </a:rPr>
              <a:t>580</a:t>
            </a:r>
            <a:r>
              <a:rPr lang="zh-CN" altLang="en-US" sz="1800" b="0" i="0">
                <a:solidFill>
                  <a:srgbClr val="000000"/>
                </a:solidFill>
                <a:latin typeface="Times New Roman" panose="02020603050405020304" pitchFamily="18" charset="0"/>
                <a:ea typeface="+mn-ea"/>
                <a:cs typeface="Times New Roman" panose="02020603050405020304" pitchFamily="18" charset="0"/>
              </a:rPr>
              <a:t>多种在线参考书，</a:t>
            </a:r>
            <a:r>
              <a:rPr lang="en-US" sz="1800" b="0" i="0">
                <a:solidFill>
                  <a:srgbClr val="000000"/>
                </a:solidFill>
                <a:latin typeface="Times New Roman" panose="02020603050405020304" pitchFamily="18" charset="0"/>
                <a:ea typeface="+mn-ea"/>
                <a:cs typeface="Times New Roman" panose="02020603050405020304" pitchFamily="18" charset="0"/>
              </a:rPr>
              <a:t>19</a:t>
            </a:r>
            <a:r>
              <a:rPr lang="zh-CN" altLang="en-US" sz="1800" b="0" i="0">
                <a:solidFill>
                  <a:srgbClr val="000000"/>
                </a:solidFill>
                <a:latin typeface="Times New Roman" panose="02020603050405020304" pitchFamily="18" charset="0"/>
                <a:ea typeface="+mn-ea"/>
                <a:cs typeface="Times New Roman" panose="02020603050405020304" pitchFamily="18" charset="0"/>
              </a:rPr>
              <a:t>种生物学、生命科学和生物医学的实验室指南（</a:t>
            </a:r>
            <a:r>
              <a:rPr lang="en-US" sz="1800" b="0" i="0">
                <a:solidFill>
                  <a:srgbClr val="000000"/>
                </a:solidFill>
                <a:latin typeface="Times New Roman" panose="02020603050405020304" pitchFamily="18" charset="0"/>
                <a:ea typeface="+mn-ea"/>
                <a:cs typeface="Times New Roman" panose="02020603050405020304" pitchFamily="18" charset="0"/>
              </a:rPr>
              <a:t>Current Protocols</a:t>
            </a:r>
            <a:r>
              <a:rPr lang="zh-CN" altLang="en-US" sz="1800" b="0" i="0">
                <a:solidFill>
                  <a:srgbClr val="000000"/>
                </a:solidFill>
                <a:latin typeface="Times New Roman" panose="02020603050405020304" pitchFamily="18" charset="0"/>
                <a:ea typeface="+mn-ea"/>
                <a:cs typeface="Times New Roman" panose="02020603050405020304" pitchFamily="18" charset="0"/>
              </a:rPr>
              <a:t>），</a:t>
            </a:r>
            <a:r>
              <a:rPr lang="en-US" sz="1800" b="0" i="0">
                <a:solidFill>
                  <a:srgbClr val="000000"/>
                </a:solidFill>
                <a:latin typeface="Times New Roman" panose="02020603050405020304" pitchFamily="18" charset="0"/>
                <a:ea typeface="+mn-ea"/>
                <a:cs typeface="Times New Roman" panose="02020603050405020304" pitchFamily="18" charset="0"/>
              </a:rPr>
              <a:t>17</a:t>
            </a:r>
            <a:r>
              <a:rPr lang="zh-CN" altLang="en-US" sz="1800" b="0" i="0">
                <a:solidFill>
                  <a:srgbClr val="000000"/>
                </a:solidFill>
                <a:latin typeface="Times New Roman" panose="02020603050405020304" pitchFamily="18" charset="0"/>
                <a:ea typeface="+mn-ea"/>
                <a:cs typeface="Times New Roman" panose="02020603050405020304" pitchFamily="18" charset="0"/>
              </a:rPr>
              <a:t>种化学、光谱和循证医学数据库（</a:t>
            </a:r>
            <a:r>
              <a:rPr lang="en-US" sz="1800" b="0" i="0">
                <a:solidFill>
                  <a:srgbClr val="000000"/>
                </a:solidFill>
                <a:latin typeface="Times New Roman" panose="02020603050405020304" pitchFamily="18" charset="0"/>
                <a:ea typeface="+mn-ea"/>
                <a:cs typeface="Times New Roman" panose="02020603050405020304" pitchFamily="18" charset="0"/>
              </a:rPr>
              <a:t>Cochrane Library</a:t>
            </a:r>
            <a:r>
              <a:rPr lang="zh-CN" altLang="en-US" sz="1800" b="0" i="0">
                <a:solidFill>
                  <a:srgbClr val="000000"/>
                </a:solidFill>
                <a:latin typeface="Times New Roman" panose="02020603050405020304" pitchFamily="18" charset="0"/>
                <a:ea typeface="+mn-ea"/>
                <a:cs typeface="Times New Roman" panose="02020603050405020304" pitchFamily="18" charset="0"/>
              </a:rPr>
              <a:t>）。</a:t>
            </a:r>
            <a:endParaRPr lang="zh-CN" altLang="en-US" sz="1800" b="0" i="0">
              <a:solidFill>
                <a:srgbClr val="000000"/>
              </a:solidFill>
              <a:latin typeface="Times New Roman" panose="02020603050405020304" pitchFamily="18" charset="0"/>
              <a:ea typeface="+mn-ea"/>
              <a:cs typeface="Times New Roman" panose="02020603050405020304" pitchFamily="18" charset="0"/>
            </a:endParaRPr>
          </a:p>
          <a:p>
            <a:pPr marL="342900" indent="-342900" algn="just">
              <a:lnSpc>
                <a:spcPct val="100000"/>
              </a:lnSpc>
              <a:spcBef>
                <a:spcPct val="0"/>
              </a:spcBef>
              <a:spcAft>
                <a:spcPct val="0"/>
              </a:spcAft>
              <a:buFont typeface="Arial" panose="020B0604020202020204" pitchFamily="34" charset="0"/>
              <a:buChar char="•"/>
            </a:pPr>
            <a:r>
              <a:rPr lang="en-US" sz="1800" b="0" i="0">
                <a:solidFill>
                  <a:srgbClr val="000000"/>
                </a:solidFill>
                <a:latin typeface="Times New Roman" panose="02020603050405020304" pitchFamily="18" charset="0"/>
                <a:ea typeface="+mn-ea"/>
                <a:cs typeface="Times New Roman" panose="02020603050405020304" pitchFamily="18" charset="0"/>
              </a:rPr>
              <a:t>Wiley</a:t>
            </a:r>
            <a:r>
              <a:rPr lang="zh-CN" altLang="en-US" sz="1800" b="0" i="0">
                <a:solidFill>
                  <a:srgbClr val="000000"/>
                </a:solidFill>
                <a:latin typeface="Times New Roman" panose="02020603050405020304" pitchFamily="18" charset="0"/>
                <a:ea typeface="+mn-ea"/>
                <a:cs typeface="Times New Roman" panose="02020603050405020304" pitchFamily="18" charset="0"/>
              </a:rPr>
              <a:t>的期刊学科范围广，包括化学、高分子与材料科学、物理学、工程学、农业、兽医学、食品科学、医学、护理学、口腔医学、生命科学、心理学、商业、经济、语言学、新闻传播学、历史学、政治学、社会学、艺术类、人类学等全部学科，以及很多其它重要的跨学科领域出版的期刊。</a:t>
            </a:r>
            <a:endParaRPr lang="zh-CN" altLang="en-US" sz="1800" b="0" i="0">
              <a:solidFill>
                <a:srgbClr val="000000"/>
              </a:solidFill>
              <a:latin typeface="Times New Roman" panose="02020603050405020304" pitchFamily="18" charset="0"/>
              <a:ea typeface="+mn-ea"/>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195830" y="2996565"/>
            <a:ext cx="4582795" cy="373824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AutoShape 2"/>
          <p:cNvSpPr>
            <a:spLocks noGrp="1"/>
          </p:cNvSpPr>
          <p:nvPr>
            <p:ph type="title"/>
          </p:nvPr>
        </p:nvSpPr>
        <p:spPr>
          <a:xfrm>
            <a:off x="313690" y="332740"/>
            <a:ext cx="8229600" cy="678815"/>
          </a:xfrm>
        </p:spPr>
        <p:txBody>
          <a:bodyPr vert="horz" wrap="square" lIns="91440" tIns="45720" rIns="91440" bIns="45720" rtlCol="0" anchor="b">
            <a:normAutofit/>
          </a:bodyPr>
          <a:p>
            <a:pPr marL="571500" lvl="0" indent="-571500" algn="l" eaLnBrk="1" hangingPunct="1">
              <a:buClrTx/>
              <a:buSzTx/>
              <a:buFont typeface="Wingdings" panose="05000000000000000000" charset="0"/>
              <a:buChar char="p"/>
            </a:pPr>
            <a:r>
              <a:rPr lang="en-US" altLang="en-US" sz="3200" dirty="0">
                <a:latin typeface="+mn-lt"/>
                <a:ea typeface="黑体" panose="02010609060101010101" pitchFamily="49" charset="-122"/>
                <a:cs typeface="+mn-lt"/>
                <a:sym typeface="+mn-ea"/>
              </a:rPr>
              <a:t>Springer</a:t>
            </a:r>
            <a:r>
              <a:rPr lang="en-US" altLang="en-US" sz="3200" dirty="0">
                <a:latin typeface="+mn-lt"/>
                <a:ea typeface="黑体" panose="02010609060101010101" pitchFamily="49" charset="-122"/>
                <a:cs typeface="+mn-lt"/>
                <a:sym typeface="+mn-ea"/>
              </a:rPr>
              <a:t>电子图书、期刊</a:t>
            </a:r>
            <a:endParaRPr lang="en-US" altLang="en-US" sz="3200" dirty="0">
              <a:latin typeface="+mn-lt"/>
              <a:ea typeface="黑体" panose="02010609060101010101" pitchFamily="49" charset="-122"/>
              <a:cs typeface="+mn-lt"/>
              <a:sym typeface="+mn-ea"/>
            </a:endParaRPr>
          </a:p>
        </p:txBody>
      </p:sp>
      <p:sp>
        <p:nvSpPr>
          <p:cNvPr id="66563" name="Rectangle 3"/>
          <p:cNvSpPr>
            <a:spLocks noGrp="1"/>
          </p:cNvSpPr>
          <p:nvPr>
            <p:ph idx="1"/>
          </p:nvPr>
        </p:nvSpPr>
        <p:spPr>
          <a:xfrm>
            <a:off x="468313" y="1124268"/>
            <a:ext cx="8229600" cy="4525962"/>
          </a:xfrm>
        </p:spPr>
        <p:txBody>
          <a:bodyPr vert="horz" wrap="square" lIns="91440" tIns="45720" rIns="91440" bIns="45720" anchor="t"/>
          <a:p>
            <a:pPr eaLnBrk="1" latinLnBrk="0" hangingPunct="1">
              <a:lnSpc>
                <a:spcPct val="100000"/>
              </a:lnSpc>
              <a:spcBef>
                <a:spcPts val="0"/>
              </a:spcBef>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rPr>
              <a:t>德国施普林格</a:t>
            </a:r>
            <a:r>
              <a:rPr lang="en-US" altLang="zh-CN" sz="1600" dirty="0">
                <a:latin typeface="Times New Roman" panose="02020603050405020304" pitchFamily="18" charset="0"/>
                <a:cs typeface="Times New Roman" panose="02020603050405020304" pitchFamily="18" charset="0"/>
              </a:rPr>
              <a:t>(Springer-Verlag)</a:t>
            </a:r>
            <a:r>
              <a:rPr lang="zh-CN" altLang="en-US" sz="1600" dirty="0">
                <a:latin typeface="Times New Roman" panose="02020603050405020304" pitchFamily="18" charset="0"/>
                <a:cs typeface="Times New Roman" panose="02020603050405020304" pitchFamily="18" charset="0"/>
              </a:rPr>
              <a:t>是世界上著名的科技出版集团</a:t>
            </a:r>
            <a:r>
              <a:rPr lang="en-US" altLang="zh-CN" sz="1600" dirty="0">
                <a:latin typeface="Times New Roman" panose="02020603050405020304" pitchFamily="18" charset="0"/>
                <a:cs typeface="Times New Roman" panose="02020603050405020304" pitchFamily="18" charset="0"/>
              </a:rPr>
              <a:t>, </a:t>
            </a:r>
            <a:r>
              <a:rPr lang="zh-CN" altLang="en-US" sz="1600" dirty="0">
                <a:latin typeface="Times New Roman" panose="02020603050405020304" pitchFamily="18" charset="0"/>
                <a:cs typeface="Times New Roman" panose="02020603050405020304" pitchFamily="18" charset="0"/>
                <a:sym typeface="+mn-ea"/>
              </a:rPr>
              <a:t>为全球三大科学、技术和医学出版社之一，</a:t>
            </a:r>
            <a:r>
              <a:rPr lang="zh-CN" altLang="en-US" sz="1600" dirty="0">
                <a:latin typeface="Times New Roman" panose="02020603050405020304" pitchFamily="18" charset="0"/>
                <a:cs typeface="Times New Roman" panose="02020603050405020304" pitchFamily="18" charset="0"/>
              </a:rPr>
              <a:t>通过</a:t>
            </a:r>
            <a:r>
              <a:rPr lang="en-US" altLang="zh-CN" sz="1600" dirty="0">
                <a:latin typeface="Times New Roman" panose="02020603050405020304" pitchFamily="18" charset="0"/>
                <a:cs typeface="Times New Roman" panose="02020603050405020304" pitchFamily="18" charset="0"/>
              </a:rPr>
              <a:t>SpringerLink</a:t>
            </a:r>
            <a:r>
              <a:rPr lang="zh-CN" altLang="en-US" sz="1600" dirty="0">
                <a:latin typeface="Times New Roman" panose="02020603050405020304" pitchFamily="18" charset="0"/>
                <a:cs typeface="Times New Roman" panose="02020603050405020304" pitchFamily="18" charset="0"/>
              </a:rPr>
              <a:t>系统提供其学术期刊及电子图书的在线服务。</a:t>
            </a:r>
            <a:endParaRPr lang="zh-CN" altLang="en-US" sz="1600" dirty="0">
              <a:latin typeface="Times New Roman" panose="02020603050405020304" pitchFamily="18" charset="0"/>
              <a:cs typeface="Times New Roman" panose="02020603050405020304" pitchFamily="18" charset="0"/>
            </a:endParaRPr>
          </a:p>
          <a:p>
            <a:pPr eaLnBrk="1" latinLnBrk="0" hangingPunct="1">
              <a:lnSpc>
                <a:spcPct val="100000"/>
              </a:lnSpc>
              <a:spcBef>
                <a:spcPts val="0"/>
              </a:spcBef>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rPr>
              <a:t>每年出版</a:t>
            </a:r>
            <a:r>
              <a:rPr lang="en-US" altLang="zh-CN" sz="1600" dirty="0">
                <a:latin typeface="Times New Roman" panose="02020603050405020304" pitchFamily="18" charset="0"/>
                <a:cs typeface="Times New Roman" panose="02020603050405020304" pitchFamily="18" charset="0"/>
              </a:rPr>
              <a:t>2000</a:t>
            </a:r>
            <a:r>
              <a:rPr lang="zh-CN" altLang="en-US" sz="1600" dirty="0">
                <a:latin typeface="Times New Roman" panose="02020603050405020304" pitchFamily="18" charset="0"/>
                <a:cs typeface="Times New Roman" panose="02020603050405020304" pitchFamily="18" charset="0"/>
              </a:rPr>
              <a:t>余种期刊，涵盖</a:t>
            </a:r>
            <a:r>
              <a:rPr lang="zh-CN" altLang="en-US" sz="1600" dirty="0">
                <a:solidFill>
                  <a:srgbClr val="FF0000"/>
                </a:solidFill>
                <a:latin typeface="Times New Roman" panose="02020603050405020304" pitchFamily="18" charset="0"/>
                <a:cs typeface="Times New Roman" panose="02020603050405020304" pitchFamily="18" charset="0"/>
              </a:rPr>
              <a:t>行为科学、生物医学和生命科学、商学和经济学、化学和材料科学、计算机科学、地球和环境科学、工程学、人文社科和法律、数学和统计学、医学、物理学和天文学</a:t>
            </a:r>
            <a:r>
              <a:rPr lang="zh-CN" altLang="en-US" sz="1600" dirty="0">
                <a:latin typeface="Times New Roman" panose="02020603050405020304" pitchFamily="18" charset="0"/>
                <a:cs typeface="Times New Roman" panose="02020603050405020304" pitchFamily="18" charset="0"/>
              </a:rPr>
              <a:t>等</a:t>
            </a:r>
            <a:r>
              <a:rPr lang="en-US" altLang="zh-CN" sz="1600" dirty="0">
                <a:latin typeface="Times New Roman" panose="02020603050405020304" pitchFamily="18" charset="0"/>
                <a:cs typeface="Times New Roman" panose="02020603050405020304" pitchFamily="18" charset="0"/>
              </a:rPr>
              <a:t>11</a:t>
            </a:r>
            <a:r>
              <a:rPr lang="zh-CN" altLang="en-US" sz="1600" dirty="0">
                <a:latin typeface="Times New Roman" panose="02020603050405020304" pitchFamily="18" charset="0"/>
                <a:cs typeface="Times New Roman" panose="02020603050405020304" pitchFamily="18" charset="0"/>
              </a:rPr>
              <a:t>个学科领域。</a:t>
            </a:r>
            <a:r>
              <a:rPr lang="en-US" altLang="zh-CN" sz="1600" dirty="0">
                <a:latin typeface="Times New Roman" panose="02020603050405020304" pitchFamily="18" charset="0"/>
                <a:cs typeface="Times New Roman" panose="02020603050405020304" pitchFamily="18" charset="0"/>
              </a:rPr>
              <a:t>Springer</a:t>
            </a:r>
            <a:r>
              <a:rPr lang="zh-CN" altLang="en-US" sz="1600" dirty="0">
                <a:latin typeface="Times New Roman" panose="02020603050405020304" pitchFamily="18" charset="0"/>
                <a:cs typeface="Times New Roman" panose="02020603050405020304" pitchFamily="18" charset="0"/>
              </a:rPr>
              <a:t>出版的期刊</a:t>
            </a:r>
            <a:r>
              <a:rPr lang="en-US" altLang="zh-CN" sz="1600" dirty="0">
                <a:latin typeface="Times New Roman" panose="02020603050405020304" pitchFamily="18" charset="0"/>
                <a:cs typeface="Times New Roman" panose="02020603050405020304" pitchFamily="18" charset="0"/>
              </a:rPr>
              <a:t>60%</a:t>
            </a:r>
            <a:r>
              <a:rPr lang="zh-CN" altLang="en-US" sz="1600" dirty="0">
                <a:latin typeface="Times New Roman" panose="02020603050405020304" pitchFamily="18" charset="0"/>
                <a:cs typeface="Times New Roman" panose="02020603050405020304" pitchFamily="18" charset="0"/>
              </a:rPr>
              <a:t>以上被</a:t>
            </a:r>
            <a:r>
              <a:rPr lang="en-US" altLang="zh-CN" sz="1600" dirty="0">
                <a:latin typeface="Times New Roman" panose="02020603050405020304" pitchFamily="18" charset="0"/>
                <a:cs typeface="Times New Roman" panose="02020603050405020304" pitchFamily="18" charset="0"/>
              </a:rPr>
              <a:t>SCI</a:t>
            </a:r>
            <a:r>
              <a:rPr lang="zh-CN" altLang="en-US" sz="1600" dirty="0">
                <a:latin typeface="Times New Roman" panose="02020603050405020304" pitchFamily="18" charset="0"/>
                <a:cs typeface="Times New Roman" panose="02020603050405020304" pitchFamily="18" charset="0"/>
              </a:rPr>
              <a:t>和</a:t>
            </a:r>
            <a:r>
              <a:rPr lang="en-US" altLang="zh-CN" sz="1600" dirty="0">
                <a:latin typeface="Times New Roman" panose="02020603050405020304" pitchFamily="18" charset="0"/>
                <a:cs typeface="Times New Roman" panose="02020603050405020304" pitchFamily="18" charset="0"/>
              </a:rPr>
              <a:t>SSCI</a:t>
            </a:r>
            <a:r>
              <a:rPr lang="zh-CN" altLang="en-US" sz="1600" dirty="0">
                <a:latin typeface="Times New Roman" panose="02020603050405020304" pitchFamily="18" charset="0"/>
                <a:cs typeface="Times New Roman" panose="02020603050405020304" pitchFamily="18" charset="0"/>
              </a:rPr>
              <a:t>收录，一些期刊在相关学科拥有较高的排名。</a:t>
            </a:r>
            <a:endParaRPr lang="zh-CN" altLang="en-US" sz="1600" dirty="0">
              <a:latin typeface="Times New Roman" panose="02020603050405020304" pitchFamily="18" charset="0"/>
              <a:cs typeface="Times New Roman" panose="02020603050405020304" pitchFamily="18" charset="0"/>
            </a:endParaRPr>
          </a:p>
          <a:p>
            <a:pPr eaLnBrk="1" latinLnBrk="0" hangingPunct="1">
              <a:lnSpc>
                <a:spcPct val="100000"/>
              </a:lnSpc>
              <a:spcBef>
                <a:spcPts val="0"/>
              </a:spcBef>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rPr>
              <a:t>我校购买全库，我校读者可以访问</a:t>
            </a:r>
            <a:r>
              <a:rPr lang="en-US" altLang="zh-CN" sz="1600" dirty="0">
                <a:latin typeface="Times New Roman" panose="02020603050405020304" pitchFamily="18" charset="0"/>
                <a:cs typeface="Times New Roman" panose="02020603050405020304" pitchFamily="18" charset="0"/>
              </a:rPr>
              <a:t>1997</a:t>
            </a:r>
            <a:r>
              <a:rPr lang="zh-CN" altLang="en-US" sz="1600" dirty="0">
                <a:latin typeface="Times New Roman" panose="02020603050405020304" pitchFamily="18" charset="0"/>
                <a:cs typeface="Times New Roman" panose="02020603050405020304" pitchFamily="18" charset="0"/>
              </a:rPr>
              <a:t>年以来的全文数据以及每份期刊创刊以来的回溯内容。</a:t>
            </a:r>
            <a:endParaRPr lang="zh-CN" altLang="en-US" sz="1600" dirty="0">
              <a:latin typeface="Times New Roman" panose="02020603050405020304" pitchFamily="18" charset="0"/>
              <a:cs typeface="Times New Roman" panose="02020603050405020304" pitchFamily="18" charset="0"/>
            </a:endParaRPr>
          </a:p>
          <a:p>
            <a:pPr eaLnBrk="1" latinLnBrk="0" hangingPunct="1">
              <a:lnSpc>
                <a:spcPct val="100000"/>
              </a:lnSpc>
              <a:spcBef>
                <a:spcPts val="0"/>
              </a:spcBef>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Springer Nature</a:t>
            </a:r>
            <a:r>
              <a:rPr lang="zh-CN" altLang="en-US" sz="1600" dirty="0">
                <a:latin typeface="Times New Roman" panose="02020603050405020304" pitchFamily="18" charset="0"/>
                <a:cs typeface="Times New Roman" panose="02020603050405020304" pitchFamily="18" charset="0"/>
              </a:rPr>
              <a:t>电子图书包含包括回溯图书在内的</a:t>
            </a:r>
            <a:r>
              <a:rPr lang="en-US" altLang="zh-CN" sz="1600" dirty="0">
                <a:latin typeface="Times New Roman" panose="02020603050405020304" pitchFamily="18" charset="0"/>
                <a:cs typeface="Times New Roman" panose="02020603050405020304" pitchFamily="18" charset="0"/>
              </a:rPr>
              <a:t>270,000</a:t>
            </a:r>
            <a:r>
              <a:rPr lang="zh-CN" altLang="en-US" sz="1600" dirty="0">
                <a:latin typeface="Times New Roman" panose="02020603050405020304" pitchFamily="18" charset="0"/>
                <a:cs typeface="Times New Roman" panose="02020603050405020304" pitchFamily="18" charset="0"/>
              </a:rPr>
              <a:t>种图书；通过遍及全球的</a:t>
            </a:r>
            <a:r>
              <a:rPr lang="en-US" altLang="zh-CN" sz="1600" dirty="0">
                <a:latin typeface="Times New Roman" panose="02020603050405020304" pitchFamily="18" charset="0"/>
                <a:cs typeface="Times New Roman" panose="02020603050405020304" pitchFamily="18" charset="0"/>
              </a:rPr>
              <a:t>400</a:t>
            </a:r>
            <a:r>
              <a:rPr lang="zh-CN" altLang="en-US" sz="1600" dirty="0">
                <a:latin typeface="Times New Roman" panose="02020603050405020304" pitchFamily="18" charset="0"/>
                <a:cs typeface="Times New Roman" panose="02020603050405020304" pitchFamily="18" charset="0"/>
              </a:rPr>
              <a:t>余位图书出版编辑的辛勤工作，这一数字还在以每年新增</a:t>
            </a:r>
            <a:r>
              <a:rPr lang="en-US" altLang="zh-CN" sz="1600" dirty="0">
                <a:latin typeface="Times New Roman" panose="02020603050405020304" pitchFamily="18" charset="0"/>
                <a:cs typeface="Times New Roman" panose="02020603050405020304" pitchFamily="18" charset="0"/>
              </a:rPr>
              <a:t>12,000</a:t>
            </a:r>
            <a:r>
              <a:rPr lang="zh-CN" altLang="en-US" sz="1600" dirty="0">
                <a:latin typeface="Times New Roman" panose="02020603050405020304" pitchFamily="18" charset="0"/>
                <a:cs typeface="Times New Roman" panose="02020603050405020304" pitchFamily="18" charset="0"/>
              </a:rPr>
              <a:t>余种经过同行评审的图书的速度持续增长。这些电子图书涵盖所有主题领域，构成了</a:t>
            </a:r>
            <a:r>
              <a:rPr lang="en-US" altLang="zh-CN" sz="1600" dirty="0">
                <a:latin typeface="Times New Roman" panose="02020603050405020304" pitchFamily="18" charset="0"/>
                <a:cs typeface="Times New Roman" panose="02020603050405020304" pitchFamily="18" charset="0"/>
              </a:rPr>
              <a:t>21</a:t>
            </a:r>
            <a:r>
              <a:rPr lang="zh-CN" altLang="en-US" sz="1600" dirty="0">
                <a:latin typeface="Times New Roman" panose="02020603050405020304" pitchFamily="18" charset="0"/>
                <a:cs typeface="Times New Roman" panose="02020603050405020304" pitchFamily="18" charset="0"/>
              </a:rPr>
              <a:t>个学科合集。</a:t>
            </a:r>
            <a:endParaRPr lang="zh-CN" altLang="en-US" sz="1600"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899795" y="3860800"/>
            <a:ext cx="6750685" cy="220281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AutoShape 2"/>
          <p:cNvSpPr>
            <a:spLocks noGrp="1"/>
          </p:cNvSpPr>
          <p:nvPr>
            <p:ph type="title"/>
          </p:nvPr>
        </p:nvSpPr>
        <p:spPr>
          <a:xfrm>
            <a:off x="170180" y="59690"/>
            <a:ext cx="8229600" cy="721360"/>
          </a:xfrm>
        </p:spPr>
        <p:txBody>
          <a:bodyPr vert="horz" wrap="square" lIns="91440" tIns="45720" rIns="91440" bIns="45720" rtlCol="0" anchor="b">
            <a:normAutofit/>
          </a:bodyPr>
          <a:p>
            <a:pPr marL="571500" lvl="0" indent="-571500" algn="l" eaLnBrk="1" hangingPunct="1">
              <a:buClrTx/>
              <a:buSzTx/>
              <a:buFont typeface="Wingdings" panose="05000000000000000000" charset="0"/>
              <a:buChar char="p"/>
            </a:pPr>
            <a:r>
              <a:rPr lang="en-US" altLang="en-US" sz="3200" dirty="0">
                <a:latin typeface="+mn-lt"/>
                <a:ea typeface="黑体" panose="02010609060101010101" pitchFamily="49" charset="-122"/>
                <a:cs typeface="+mn-lt"/>
                <a:sym typeface="+mn-ea"/>
              </a:rPr>
              <a:t> </a:t>
            </a:r>
            <a:r>
              <a:rPr lang="en-US" altLang="en-US" sz="3200" dirty="0">
                <a:latin typeface="+mn-lt"/>
                <a:ea typeface="黑体" panose="02010609060101010101" pitchFamily="49" charset="-122"/>
                <a:cs typeface="+mn-lt"/>
                <a:sym typeface="+mn-ea"/>
              </a:rPr>
              <a:t>Science</a:t>
            </a:r>
            <a:r>
              <a:rPr lang="en-US" altLang="en-US" sz="3200" dirty="0">
                <a:latin typeface="+mn-lt"/>
                <a:ea typeface="黑体" panose="02010609060101010101" pitchFamily="49" charset="-122"/>
                <a:cs typeface="+mn-lt"/>
                <a:sym typeface="+mn-ea"/>
              </a:rPr>
              <a:t>数据库</a:t>
            </a:r>
            <a:endParaRPr lang="en-US" altLang="en-US" sz="3200" dirty="0">
              <a:latin typeface="+mn-lt"/>
              <a:ea typeface="黑体" panose="02010609060101010101" pitchFamily="49" charset="-122"/>
              <a:cs typeface="+mn-lt"/>
              <a:sym typeface="+mn-ea"/>
            </a:endParaRPr>
          </a:p>
        </p:txBody>
      </p:sp>
      <p:sp>
        <p:nvSpPr>
          <p:cNvPr id="67587" name="Rectangle 3"/>
          <p:cNvSpPr>
            <a:spLocks noGrp="1"/>
          </p:cNvSpPr>
          <p:nvPr>
            <p:ph idx="1"/>
          </p:nvPr>
        </p:nvSpPr>
        <p:spPr>
          <a:xfrm>
            <a:off x="323850" y="765175"/>
            <a:ext cx="8466455" cy="3947160"/>
          </a:xfrm>
        </p:spPr>
        <p:txBody>
          <a:bodyPr vert="horz" wrap="square" lIns="91440" tIns="45720" rIns="91440" bIns="45720" anchor="t"/>
          <a:p>
            <a:pPr eaLnBrk="1" hangingPunct="1">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科学在线</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Science Online</a:t>
            </a:r>
            <a:r>
              <a:rPr lang="zh-CN" altLang="en-US" sz="2000" dirty="0">
                <a:latin typeface="Times New Roman" panose="02020603050405020304" pitchFamily="18" charset="0"/>
                <a:cs typeface="Times New Roman" panose="02020603050405020304" pitchFamily="18" charset="0"/>
              </a:rPr>
              <a:t>）由</a:t>
            </a:r>
            <a:r>
              <a:rPr lang="en-US" altLang="zh-CN" sz="2000" dirty="0">
                <a:latin typeface="Times New Roman" panose="02020603050405020304" pitchFamily="18" charset="0"/>
                <a:cs typeface="Times New Roman" panose="02020603050405020304" pitchFamily="18" charset="0"/>
              </a:rPr>
              <a:t>AAAS</a:t>
            </a:r>
            <a:r>
              <a:rPr lang="zh-CN" altLang="en-US" sz="2000" dirty="0">
                <a:latin typeface="Times New Roman" panose="02020603050405020304" pitchFamily="18" charset="0"/>
                <a:cs typeface="Times New Roman" panose="02020603050405020304" pitchFamily="18" charset="0"/>
              </a:rPr>
              <a:t>美国科学促进会出版</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科学</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周刊</a:t>
            </a:r>
            <a:r>
              <a:rPr lang="en-US" altLang="zh-CN" sz="2000" dirty="0">
                <a:latin typeface="Times New Roman" panose="02020603050405020304" pitchFamily="18" charset="0"/>
                <a:cs typeface="Times New Roman" panose="02020603050405020304" pitchFamily="18" charset="0"/>
              </a:rPr>
              <a:t>(Science)</a:t>
            </a:r>
            <a:r>
              <a:rPr lang="zh-CN" altLang="en-US" sz="2000" dirty="0">
                <a:latin typeface="Times New Roman" panose="02020603050405020304" pitchFamily="18" charset="0"/>
                <a:cs typeface="Times New Roman" panose="02020603050405020304" pitchFamily="18" charset="0"/>
              </a:rPr>
              <a:t>创建于</a:t>
            </a:r>
            <a:r>
              <a:rPr lang="en-US" altLang="zh-CN" sz="2000" dirty="0">
                <a:latin typeface="Times New Roman" panose="02020603050405020304" pitchFamily="18" charset="0"/>
                <a:cs typeface="Times New Roman" panose="02020603050405020304" pitchFamily="18" charset="0"/>
              </a:rPr>
              <a:t>1880</a:t>
            </a:r>
            <a:r>
              <a:rPr lang="zh-CN" altLang="en-US" sz="2000" dirty="0">
                <a:latin typeface="Times New Roman" panose="02020603050405020304" pitchFamily="18" charset="0"/>
                <a:cs typeface="Times New Roman" panose="02020603050405020304" pitchFamily="18" charset="0"/>
              </a:rPr>
              <a:t>年，是在国际学术界享有盛誉的综合性科学周刊。</a:t>
            </a:r>
            <a:endParaRPr lang="zh-CN" altLang="en-US" sz="20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Science</a:t>
            </a:r>
            <a:r>
              <a:rPr lang="zh-CN" altLang="en-US" sz="2000" dirty="0">
                <a:latin typeface="Times New Roman" panose="02020603050405020304" pitchFamily="18" charset="0"/>
                <a:cs typeface="Times New Roman" panose="02020603050405020304" pitchFamily="18" charset="0"/>
              </a:rPr>
              <a:t>研究范围包括：人类学、考古学、天文学、生物化学、细胞生物学、化学、计算机与、数学、生态学、工程学、进化学、遗传学、地球化学和地球物理学、免疫学、材料科学、医学、神经科学、物理学、心理学、及其他研究领域。</a:t>
            </a:r>
            <a:endParaRPr lang="zh-CN" altLang="en-US" sz="20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sym typeface="+mn-ea"/>
              </a:rPr>
              <a:t>我馆购买了</a:t>
            </a:r>
            <a:r>
              <a:rPr lang="en-US" altLang="zh-CN" sz="2000" dirty="0">
                <a:latin typeface="Times New Roman" panose="02020603050405020304" pitchFamily="18" charset="0"/>
                <a:cs typeface="Times New Roman" panose="02020603050405020304" pitchFamily="18" charset="0"/>
                <a:sym typeface="+mn-ea"/>
              </a:rPr>
              <a:t>1997</a:t>
            </a:r>
            <a:r>
              <a:rPr lang="zh-CN" altLang="en-US" sz="2000" dirty="0">
                <a:latin typeface="Times New Roman" panose="02020603050405020304" pitchFamily="18" charset="0"/>
                <a:cs typeface="Times New Roman" panose="02020603050405020304" pitchFamily="18" charset="0"/>
                <a:sym typeface="+mn-ea"/>
              </a:rPr>
              <a:t>年以来的</a:t>
            </a:r>
            <a:r>
              <a:rPr lang="en-US" altLang="zh-CN" sz="2000" dirty="0">
                <a:latin typeface="Times New Roman" panose="02020603050405020304" pitchFamily="18" charset="0"/>
                <a:cs typeface="Times New Roman" panose="02020603050405020304" pitchFamily="18" charset="0"/>
                <a:sym typeface="+mn-ea"/>
              </a:rPr>
              <a:t>《Science》</a:t>
            </a:r>
            <a:r>
              <a:rPr lang="zh-CN" altLang="en-US" sz="2000" dirty="0">
                <a:latin typeface="Times New Roman" panose="02020603050405020304" pitchFamily="18" charset="0"/>
                <a:cs typeface="Times New Roman" panose="02020603050405020304" pitchFamily="18" charset="0"/>
                <a:sym typeface="+mn-ea"/>
              </a:rPr>
              <a:t>，同时可以访问</a:t>
            </a:r>
            <a:r>
              <a:rPr lang="en-US" altLang="zh-CN" sz="2000" dirty="0">
                <a:latin typeface="Times New Roman" panose="02020603050405020304" pitchFamily="18" charset="0"/>
                <a:cs typeface="Times New Roman" panose="02020603050405020304" pitchFamily="18" charset="0"/>
                <a:sym typeface="+mn-ea"/>
              </a:rPr>
              <a:t>OA</a:t>
            </a:r>
            <a:r>
              <a:rPr lang="zh-CN" altLang="en-US" sz="2000" dirty="0">
                <a:latin typeface="Times New Roman" panose="02020603050405020304" pitchFamily="18" charset="0"/>
                <a:cs typeface="Times New Roman" panose="02020603050405020304" pitchFamily="18" charset="0"/>
                <a:sym typeface="+mn-ea"/>
              </a:rPr>
              <a:t>刊</a:t>
            </a:r>
            <a:r>
              <a:rPr lang="en-US" altLang="zh-CN" sz="2000" dirty="0">
                <a:latin typeface="Times New Roman" panose="02020603050405020304" pitchFamily="18" charset="0"/>
                <a:cs typeface="Times New Roman" panose="02020603050405020304" pitchFamily="18" charset="0"/>
                <a:sym typeface="+mn-ea"/>
              </a:rPr>
              <a:t>《Science Advances》</a:t>
            </a:r>
            <a:r>
              <a:rPr lang="zh-CN" altLang="en-US" sz="2000" dirty="0">
                <a:latin typeface="Times New Roman" panose="02020603050405020304" pitchFamily="18" charset="0"/>
                <a:cs typeface="Times New Roman" panose="02020603050405020304" pitchFamily="18" charset="0"/>
                <a:sym typeface="+mn-ea"/>
              </a:rPr>
              <a:t>。</a:t>
            </a:r>
            <a:endParaRPr lang="zh-CN" altLang="en-US" sz="20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2844165" y="3644900"/>
            <a:ext cx="5412740" cy="2997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AutoShape 2"/>
          <p:cNvSpPr>
            <a:spLocks noGrp="1"/>
          </p:cNvSpPr>
          <p:nvPr>
            <p:ph type="title"/>
          </p:nvPr>
        </p:nvSpPr>
        <p:spPr>
          <a:xfrm>
            <a:off x="714375" y="2500313"/>
            <a:ext cx="8229600" cy="1143000"/>
          </a:xfrm>
        </p:spPr>
        <p:txBody>
          <a:bodyPr vert="horz" wrap="square" lIns="91440" tIns="45720" rIns="91440" bIns="45720" anchor="b"/>
          <a:p>
            <a:pPr eaLnBrk="1" hangingPunct="1"/>
            <a:r>
              <a:rPr lang="en-US" altLang="en-US" sz="4000" dirty="0">
                <a:latin typeface="黑体" panose="02010609060101010101" pitchFamily="49" charset="-122"/>
                <a:ea typeface="黑体" panose="02010609060101010101" pitchFamily="49" charset="-122"/>
              </a:rPr>
              <a:t>一</a:t>
            </a:r>
            <a:r>
              <a:rPr lang="en-US" altLang="zh-CN" sz="4000" dirty="0">
                <a:latin typeface="黑体" panose="02010609060101010101" pitchFamily="49" charset="-122"/>
                <a:ea typeface="黑体" panose="02010609060101010101" pitchFamily="49" charset="-122"/>
              </a:rPr>
              <a:t>.</a:t>
            </a:r>
            <a:r>
              <a:rPr lang="en-US" altLang="en-US" sz="4000" dirty="0">
                <a:latin typeface="黑体" panose="02010609060101010101" pitchFamily="49" charset="-122"/>
                <a:ea typeface="黑体" panose="02010609060101010101" pitchFamily="49" charset="-122"/>
              </a:rPr>
              <a:t>中文数据库的检索利用</a:t>
            </a:r>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AutoShape 2"/>
          <p:cNvSpPr>
            <a:spLocks noGrp="1"/>
          </p:cNvSpPr>
          <p:nvPr>
            <p:ph type="title"/>
          </p:nvPr>
        </p:nvSpPr>
        <p:spPr>
          <a:xfrm>
            <a:off x="324485" y="476885"/>
            <a:ext cx="8229600" cy="695325"/>
          </a:xfrm>
        </p:spPr>
        <p:txBody>
          <a:bodyPr vert="horz" wrap="square" lIns="91440" tIns="45720" rIns="91440" bIns="45720" rtlCol="0" anchor="b">
            <a:normAutofit/>
          </a:bodyPr>
          <a:p>
            <a:pPr marL="571500" lvl="0" indent="-571500" algn="l" eaLnBrk="1" hangingPunct="1">
              <a:buClrTx/>
              <a:buSzTx/>
              <a:buFont typeface="Wingdings" panose="05000000000000000000" charset="0"/>
              <a:buChar char="p"/>
            </a:pPr>
            <a:r>
              <a:rPr lang="en-US" altLang="en-US" sz="3600" dirty="0">
                <a:latin typeface="+mn-lt"/>
                <a:ea typeface="黑体" panose="02010609060101010101" pitchFamily="49" charset="-122"/>
                <a:cs typeface="+mn-lt"/>
                <a:sym typeface="+mn-ea"/>
              </a:rPr>
              <a:t>Nature</a:t>
            </a:r>
            <a:r>
              <a:rPr lang="en-US" altLang="en-US" sz="3600" dirty="0">
                <a:latin typeface="+mn-lt"/>
                <a:ea typeface="黑体" panose="02010609060101010101" pitchFamily="49" charset="-122"/>
                <a:cs typeface="+mn-lt"/>
                <a:sym typeface="+mn-ea"/>
              </a:rPr>
              <a:t>数据库</a:t>
            </a:r>
            <a:endParaRPr lang="en-US" altLang="en-US" sz="3600" dirty="0">
              <a:latin typeface="+mn-lt"/>
              <a:ea typeface="黑体" panose="02010609060101010101" pitchFamily="49" charset="-122"/>
              <a:cs typeface="+mn-lt"/>
              <a:sym typeface="+mn-ea"/>
            </a:endParaRPr>
          </a:p>
        </p:txBody>
      </p:sp>
      <p:sp>
        <p:nvSpPr>
          <p:cNvPr id="68611" name="Rectangle 3"/>
          <p:cNvSpPr>
            <a:spLocks noGrp="1"/>
          </p:cNvSpPr>
          <p:nvPr>
            <p:ph idx="1"/>
          </p:nvPr>
        </p:nvSpPr>
        <p:spPr>
          <a:xfrm>
            <a:off x="467995" y="1268730"/>
            <a:ext cx="7833995" cy="3045460"/>
          </a:xfrm>
        </p:spPr>
        <p:txBody>
          <a:bodyPr vert="horz" wrap="square" lIns="91440" tIns="45720" rIns="91440" bIns="45720" anchor="t"/>
          <a:p>
            <a:pPr eaLnBrk="1" hangingPunct="1">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《自然》</a:t>
            </a:r>
            <a:r>
              <a:rPr lang="en-US" altLang="zh-CN" sz="2000" dirty="0">
                <a:latin typeface="Times New Roman" panose="02020603050405020304" pitchFamily="18" charset="0"/>
                <a:cs typeface="Times New Roman" panose="02020603050405020304" pitchFamily="18" charset="0"/>
              </a:rPr>
              <a:t>(Nature Weekly) </a:t>
            </a:r>
            <a:r>
              <a:rPr lang="zh-CN" altLang="en-US" sz="2000" dirty="0">
                <a:latin typeface="Times New Roman" panose="02020603050405020304" pitchFamily="18" charset="0"/>
                <a:cs typeface="Times New Roman" panose="02020603050405020304" pitchFamily="18" charset="0"/>
              </a:rPr>
              <a:t>及冠名</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自然</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的期刊（</a:t>
            </a:r>
            <a:r>
              <a:rPr lang="en-US" altLang="zh-CN" sz="2000" dirty="0">
                <a:latin typeface="Times New Roman" panose="02020603050405020304" pitchFamily="18" charset="0"/>
                <a:cs typeface="Times New Roman" panose="02020603050405020304" pitchFamily="18" charset="0"/>
              </a:rPr>
              <a:t>Nature and Nature branded Journals</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《自然》</a:t>
            </a:r>
            <a:r>
              <a:rPr lang="en-US" altLang="zh-CN" sz="2000" dirty="0">
                <a:latin typeface="Times New Roman" panose="02020603050405020304" pitchFamily="18" charset="0"/>
                <a:cs typeface="Times New Roman" panose="02020603050405020304" pitchFamily="18" charset="0"/>
              </a:rPr>
              <a:t>(Nature Weekly)</a:t>
            </a:r>
            <a:r>
              <a:rPr lang="zh-CN" altLang="en-US" sz="2000" dirty="0">
                <a:latin typeface="Times New Roman" panose="02020603050405020304" pitchFamily="18" charset="0"/>
                <a:cs typeface="Times New Roman" panose="02020603050405020304" pitchFamily="18" charset="0"/>
              </a:rPr>
              <a:t>：创刊于</a:t>
            </a:r>
            <a:r>
              <a:rPr lang="en-US" altLang="zh-CN" sz="2000" dirty="0">
                <a:latin typeface="Times New Roman" panose="02020603050405020304" pitchFamily="18" charset="0"/>
                <a:cs typeface="Times New Roman" panose="02020603050405020304" pitchFamily="18" charset="0"/>
              </a:rPr>
              <a:t>1869</a:t>
            </a:r>
            <a:r>
              <a:rPr lang="zh-CN" altLang="en-US" sz="2000" dirty="0">
                <a:latin typeface="Times New Roman" panose="02020603050405020304" pitchFamily="18" charset="0"/>
                <a:cs typeface="Times New Roman" panose="02020603050405020304" pitchFamily="18" charset="0"/>
              </a:rPr>
              <a:t>年，是全球最知名的科学期刊之一，涵盖各学科领域，已连续</a:t>
            </a:r>
            <a:r>
              <a:rPr lang="en-US" altLang="zh-CN" sz="2000" dirty="0">
                <a:latin typeface="Times New Roman" panose="02020603050405020304" pitchFamily="18" charset="0"/>
                <a:cs typeface="Times New Roman" panose="02020603050405020304" pitchFamily="18" charset="0"/>
              </a:rPr>
              <a:t> 10</a:t>
            </a:r>
            <a:r>
              <a:rPr lang="zh-CN" altLang="en-US" sz="2000" dirty="0">
                <a:latin typeface="Times New Roman" panose="02020603050405020304" pitchFamily="18" charset="0"/>
                <a:cs typeface="Times New Roman" panose="02020603050405020304" pitchFamily="18" charset="0"/>
              </a:rPr>
              <a:t>年名列多学科领域影响因子排名第一。《自然》期刊一直致力于出版最优质的、在科学技术各领域经同行评审的研究成果，贯彻并坚持其原创性、重大性、跨学科影响力、时效性、读者亲和力，发表全球最前沿的学术成果。</a:t>
            </a:r>
            <a:endParaRPr lang="zh-CN" altLang="en-US" sz="20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我校购买了</a:t>
            </a:r>
            <a:r>
              <a:rPr lang="en-US" altLang="zh-CN" sz="2000" dirty="0">
                <a:solidFill>
                  <a:srgbClr val="E92408"/>
                </a:solidFill>
                <a:latin typeface="Times New Roman" panose="02020603050405020304" pitchFamily="18" charset="0"/>
                <a:cs typeface="Times New Roman" panose="02020603050405020304" pitchFamily="18" charset="0"/>
              </a:rPr>
              <a:t>16</a:t>
            </a:r>
            <a:r>
              <a:rPr lang="zh-CN" altLang="en-US" sz="2000" dirty="0">
                <a:solidFill>
                  <a:srgbClr val="E92408"/>
                </a:solidFill>
                <a:latin typeface="Times New Roman" panose="02020603050405020304" pitchFamily="18" charset="0"/>
                <a:cs typeface="Times New Roman" panose="02020603050405020304" pitchFamily="18" charset="0"/>
              </a:rPr>
              <a:t>种</a:t>
            </a:r>
            <a:r>
              <a:rPr lang="zh-CN" altLang="en-US" sz="2000" dirty="0">
                <a:latin typeface="Times New Roman" panose="02020603050405020304" pitchFamily="18" charset="0"/>
                <a:cs typeface="Times New Roman" panose="02020603050405020304" pitchFamily="18" charset="0"/>
              </a:rPr>
              <a:t>电子期刊。</a:t>
            </a:r>
            <a:endParaRPr lang="zh-CN" altLang="en-US" sz="2000" dirty="0">
              <a:latin typeface="Times New Roman" panose="02020603050405020304" pitchFamily="18" charset="0"/>
              <a:cs typeface="Times New Roman" panose="02020603050405020304" pitchFamily="18" charset="0"/>
            </a:endParaRPr>
          </a:p>
          <a:p>
            <a:pPr eaLnBrk="1" hangingPunct="1">
              <a:buChar char="l"/>
            </a:pPr>
            <a:endParaRPr lang="en-US" altLang="zh-CN" sz="2000"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467995" y="4292600"/>
            <a:ext cx="8288020" cy="209296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91795" y="1124585"/>
            <a:ext cx="8266430" cy="2797175"/>
          </a:xfrm>
          <a:prstGeom prst="rect">
            <a:avLst/>
          </a:prstGeom>
        </p:spPr>
        <p:txBody>
          <a:bodyPr wrap="square">
            <a:spAutoFit/>
          </a:bodyPr>
          <a:p>
            <a:pPr marL="285750" indent="-285750" algn="just">
              <a:lnSpc>
                <a:spcPct val="110000"/>
              </a:lnSpc>
              <a:buFont typeface="Arial" panose="020B0604020202020204" pitchFamily="34" charset="0"/>
              <a:buChar char="•"/>
            </a:pPr>
            <a:r>
              <a:rPr lang="en-US" altLang="zh-CN" sz="1600" b="0" i="0">
                <a:solidFill>
                  <a:srgbClr val="000000"/>
                </a:solidFill>
                <a:latin typeface="Times New Roman" panose="02020603050405020304" pitchFamily="18" charset="0"/>
                <a:ea typeface="+mn-ea"/>
                <a:cs typeface="Times New Roman" panose="02020603050405020304" pitchFamily="18" charset="0"/>
              </a:rPr>
              <a:t>Taylor &amp; Francis</a:t>
            </a:r>
            <a:r>
              <a:rPr lang="zh-CN" altLang="en-US" sz="1600" b="0" i="0">
                <a:solidFill>
                  <a:srgbClr val="000000"/>
                </a:solidFill>
                <a:latin typeface="Times New Roman" panose="02020603050405020304" pitchFamily="18" charset="0"/>
                <a:ea typeface="+mn-ea"/>
                <a:cs typeface="Times New Roman" panose="02020603050405020304" pitchFamily="18" charset="0"/>
              </a:rPr>
              <a:t>出版集团于</a:t>
            </a:r>
            <a:r>
              <a:rPr lang="en-US" altLang="zh-CN" sz="1600" b="0" i="0">
                <a:solidFill>
                  <a:srgbClr val="000000"/>
                </a:solidFill>
                <a:latin typeface="Times New Roman" panose="02020603050405020304" pitchFamily="18" charset="0"/>
                <a:ea typeface="+mn-ea"/>
                <a:cs typeface="Times New Roman" panose="02020603050405020304" pitchFamily="18" charset="0"/>
              </a:rPr>
              <a:t>1798</a:t>
            </a:r>
            <a:r>
              <a:rPr lang="zh-CN" altLang="en-US" sz="1600" b="0" i="0">
                <a:solidFill>
                  <a:srgbClr val="000000"/>
                </a:solidFill>
                <a:latin typeface="Times New Roman" panose="02020603050405020304" pitchFamily="18" charset="0"/>
                <a:ea typeface="+mn-ea"/>
                <a:cs typeface="Times New Roman" panose="02020603050405020304" pitchFamily="18" charset="0"/>
              </a:rPr>
              <a:t>年创建于英国伦敦，拥有长达两个世纪的丰富出版经验，过去二十年来，在此雄厚基础上迅速发展，已成为世界上最大的学术出版集团之一。</a:t>
            </a:r>
            <a:endParaRPr lang="zh-CN" altLang="en-US" sz="1600" b="0" i="0">
              <a:solidFill>
                <a:srgbClr val="000000"/>
              </a:solidFill>
              <a:latin typeface="Times New Roman" panose="02020603050405020304" pitchFamily="18" charset="0"/>
              <a:ea typeface="+mn-ea"/>
              <a:cs typeface="Times New Roman" panose="02020603050405020304" pitchFamily="18" charset="0"/>
            </a:endParaRPr>
          </a:p>
          <a:p>
            <a:pPr marL="285750" indent="-285750" algn="just">
              <a:lnSpc>
                <a:spcPct val="110000"/>
              </a:lnSpc>
              <a:buFont typeface="Arial" panose="020B0604020202020204" pitchFamily="34" charset="0"/>
              <a:buChar char="•"/>
            </a:pPr>
            <a:r>
              <a:rPr lang="en-US" altLang="zh-CN" sz="1600" b="0" i="0">
                <a:solidFill>
                  <a:srgbClr val="000000"/>
                </a:solidFill>
                <a:latin typeface="Times New Roman" panose="02020603050405020304" pitchFamily="18" charset="0"/>
                <a:ea typeface="+mn-ea"/>
                <a:cs typeface="Times New Roman" panose="02020603050405020304" pitchFamily="18" charset="0"/>
              </a:rPr>
              <a:t>Taylor &amp; Francis Science and Technology (ST)</a:t>
            </a:r>
            <a:r>
              <a:rPr lang="zh-CN" altLang="en-US" sz="1600" b="0" i="0">
                <a:solidFill>
                  <a:srgbClr val="000000"/>
                </a:solidFill>
                <a:latin typeface="Times New Roman" panose="02020603050405020304" pitchFamily="18" charset="0"/>
                <a:ea typeface="+mn-ea"/>
                <a:cs typeface="Times New Roman" panose="02020603050405020304" pitchFamily="18" charset="0"/>
              </a:rPr>
              <a:t>电子期刊数据库</a:t>
            </a:r>
            <a:r>
              <a:rPr lang="zh-CN" altLang="en-US" sz="1600" b="0" i="0">
                <a:solidFill>
                  <a:srgbClr val="000000"/>
                </a:solidFill>
                <a:latin typeface="Times New Roman" panose="02020603050405020304" pitchFamily="18" charset="0"/>
                <a:ea typeface="+mn-ea"/>
                <a:cs typeface="Times New Roman" panose="02020603050405020304" pitchFamily="18" charset="0"/>
              </a:rPr>
              <a:t>提供超过</a:t>
            </a:r>
            <a:r>
              <a:rPr lang="en-US" altLang="zh-CN" sz="1600" b="0" i="0">
                <a:solidFill>
                  <a:srgbClr val="000000"/>
                </a:solidFill>
                <a:latin typeface="Times New Roman" panose="02020603050405020304" pitchFamily="18" charset="0"/>
                <a:ea typeface="+mn-ea"/>
                <a:cs typeface="Times New Roman" panose="02020603050405020304" pitchFamily="18" charset="0"/>
              </a:rPr>
              <a:t>480</a:t>
            </a:r>
            <a:r>
              <a:rPr lang="zh-CN" altLang="en-US" sz="1600" b="0" i="0">
                <a:solidFill>
                  <a:srgbClr val="000000"/>
                </a:solidFill>
                <a:latin typeface="Times New Roman" panose="02020603050405020304" pitchFamily="18" charset="0"/>
                <a:ea typeface="+mn-ea"/>
                <a:cs typeface="Times New Roman" panose="02020603050405020304" pitchFamily="18" charset="0"/>
              </a:rPr>
              <a:t>种经专家评审的高质量科学与技术类期刊，其中超过</a:t>
            </a:r>
            <a:r>
              <a:rPr lang="en-US" altLang="zh-CN" sz="1600" b="0" i="0">
                <a:solidFill>
                  <a:srgbClr val="000000"/>
                </a:solidFill>
                <a:latin typeface="Times New Roman" panose="02020603050405020304" pitchFamily="18" charset="0"/>
                <a:ea typeface="+mn-ea"/>
                <a:cs typeface="Times New Roman" panose="02020603050405020304" pitchFamily="18" charset="0"/>
              </a:rPr>
              <a:t>90%</a:t>
            </a:r>
            <a:r>
              <a:rPr lang="zh-CN" altLang="en-US" sz="1600" b="0" i="0">
                <a:solidFill>
                  <a:srgbClr val="000000"/>
                </a:solidFill>
                <a:latin typeface="Times New Roman" panose="02020603050405020304" pitchFamily="18" charset="0"/>
                <a:ea typeface="+mn-ea"/>
                <a:cs typeface="Times New Roman" panose="02020603050405020304" pitchFamily="18" charset="0"/>
              </a:rPr>
              <a:t>的期刊被</a:t>
            </a:r>
            <a:r>
              <a:rPr lang="en-US" altLang="zh-CN" sz="1600" b="0" i="0">
                <a:solidFill>
                  <a:srgbClr val="000000"/>
                </a:solidFill>
                <a:latin typeface="Times New Roman" panose="02020603050405020304" pitchFamily="18" charset="0"/>
                <a:ea typeface="+mn-ea"/>
                <a:cs typeface="Times New Roman" panose="02020603050405020304" pitchFamily="18" charset="0"/>
              </a:rPr>
              <a:t>Web of Science</a:t>
            </a:r>
            <a:r>
              <a:rPr lang="zh-CN" altLang="en-US" sz="1600" b="0" i="0">
                <a:solidFill>
                  <a:srgbClr val="000000"/>
                </a:solidFill>
                <a:latin typeface="Times New Roman" panose="02020603050405020304" pitchFamily="18" charset="0"/>
                <a:ea typeface="+mn-ea"/>
                <a:cs typeface="Times New Roman" panose="02020603050405020304" pitchFamily="18" charset="0"/>
              </a:rPr>
              <a:t>收录，内容最早至</a:t>
            </a:r>
            <a:r>
              <a:rPr lang="en-US" altLang="zh-CN" sz="1600" b="0" i="0">
                <a:solidFill>
                  <a:srgbClr val="000000"/>
                </a:solidFill>
                <a:latin typeface="Times New Roman" panose="02020603050405020304" pitchFamily="18" charset="0"/>
                <a:ea typeface="+mn-ea"/>
                <a:cs typeface="Times New Roman" panose="02020603050405020304" pitchFamily="18" charset="0"/>
              </a:rPr>
              <a:t>1997</a:t>
            </a:r>
            <a:r>
              <a:rPr lang="zh-CN" altLang="en-US" sz="1600" b="0" i="0">
                <a:solidFill>
                  <a:srgbClr val="000000"/>
                </a:solidFill>
                <a:latin typeface="Times New Roman" panose="02020603050405020304" pitchFamily="18" charset="0"/>
                <a:ea typeface="+mn-ea"/>
                <a:cs typeface="Times New Roman" panose="02020603050405020304" pitchFamily="18" charset="0"/>
              </a:rPr>
              <a:t>年。</a:t>
            </a:r>
            <a:endParaRPr lang="zh-CN" altLang="en-US" sz="1600" b="0" i="0">
              <a:solidFill>
                <a:srgbClr val="000000"/>
              </a:solidFill>
              <a:latin typeface="Times New Roman" panose="02020603050405020304" pitchFamily="18" charset="0"/>
              <a:ea typeface="+mn-ea"/>
              <a:cs typeface="Times New Roman" panose="02020603050405020304" pitchFamily="18" charset="0"/>
            </a:endParaRPr>
          </a:p>
          <a:p>
            <a:pPr marL="285750" indent="-285750" algn="just">
              <a:lnSpc>
                <a:spcPct val="110000"/>
              </a:lnSpc>
              <a:buFont typeface="Arial" panose="020B0604020202020204" pitchFamily="34" charset="0"/>
              <a:buChar char="•"/>
            </a:pPr>
            <a:r>
              <a:rPr lang="en-US" altLang="zh-CN" sz="1600" b="0" i="0">
                <a:solidFill>
                  <a:srgbClr val="000000"/>
                </a:solidFill>
                <a:latin typeface="Times New Roman" panose="02020603050405020304" pitchFamily="18" charset="0"/>
                <a:ea typeface="+mn-ea"/>
                <a:cs typeface="Times New Roman" panose="02020603050405020304" pitchFamily="18" charset="0"/>
              </a:rPr>
              <a:t>T&amp;F ST Library</a:t>
            </a:r>
            <a:r>
              <a:rPr lang="zh-CN" altLang="en-US" sz="1600" b="0" i="0">
                <a:solidFill>
                  <a:srgbClr val="000000"/>
                </a:solidFill>
                <a:latin typeface="Times New Roman" panose="02020603050405020304" pitchFamily="18" charset="0"/>
                <a:ea typeface="+mn-ea"/>
                <a:cs typeface="Times New Roman" panose="02020603050405020304" pitchFamily="18" charset="0"/>
              </a:rPr>
              <a:t>包含</a:t>
            </a:r>
            <a:r>
              <a:rPr lang="en-US" altLang="zh-CN" sz="1600" b="0" i="0">
                <a:solidFill>
                  <a:srgbClr val="000000"/>
                </a:solidFill>
                <a:latin typeface="Times New Roman" panose="02020603050405020304" pitchFamily="18" charset="0"/>
                <a:ea typeface="+mn-ea"/>
                <a:cs typeface="Times New Roman" panose="02020603050405020304" pitchFamily="18" charset="0"/>
              </a:rPr>
              <a:t>6</a:t>
            </a:r>
            <a:r>
              <a:rPr lang="zh-CN" altLang="en-US" sz="1600" b="0" i="0">
                <a:solidFill>
                  <a:srgbClr val="000000"/>
                </a:solidFill>
                <a:latin typeface="Times New Roman" panose="02020603050405020304" pitchFamily="18" charset="0"/>
                <a:ea typeface="+mn-ea"/>
                <a:cs typeface="Times New Roman" panose="02020603050405020304" pitchFamily="18" charset="0"/>
              </a:rPr>
              <a:t>个学科库：生物、地球、环境与食品科学期刊学科库，化学期刊学科库，工程、计算与技术期刊学科库，数学与统计学期刊学科库，物理学期刊学科库，运动科学与医学期刊学科库。</a:t>
            </a:r>
            <a:endParaRPr lang="zh-CN" altLang="en-US" sz="1600" b="0" i="0">
              <a:solidFill>
                <a:srgbClr val="000000"/>
              </a:solidFill>
              <a:latin typeface="Times New Roman" panose="02020603050405020304" pitchFamily="18" charset="0"/>
              <a:ea typeface="+mn-ea"/>
              <a:cs typeface="Times New Roman" panose="02020603050405020304" pitchFamily="18" charset="0"/>
            </a:endParaRPr>
          </a:p>
          <a:p>
            <a:pPr marL="285750" indent="-285750" algn="just">
              <a:lnSpc>
                <a:spcPct val="110000"/>
              </a:lnSpc>
              <a:buFont typeface="Arial" panose="020B0604020202020204" pitchFamily="34" charset="0"/>
              <a:buChar char="•"/>
            </a:pPr>
            <a:r>
              <a:rPr lang="zh-CN" altLang="en-US" sz="1600" b="0" i="0">
                <a:solidFill>
                  <a:srgbClr val="000000"/>
                </a:solidFill>
                <a:latin typeface="Times New Roman" panose="02020603050405020304" pitchFamily="18" charset="0"/>
                <a:ea typeface="+mn-ea"/>
                <a:cs typeface="Times New Roman" panose="02020603050405020304" pitchFamily="18" charset="0"/>
              </a:rPr>
              <a:t>我馆购买了</a:t>
            </a:r>
            <a:r>
              <a:rPr lang="en-US" altLang="zh-CN" sz="1600" b="0" i="0">
                <a:solidFill>
                  <a:srgbClr val="000000"/>
                </a:solidFill>
                <a:latin typeface="Times New Roman" panose="02020603050405020304" pitchFamily="18" charset="0"/>
                <a:ea typeface="+mn-ea"/>
                <a:cs typeface="Times New Roman" panose="02020603050405020304" pitchFamily="18" charset="0"/>
              </a:rPr>
              <a:t>Taylor&amp;Francis ST</a:t>
            </a:r>
            <a:r>
              <a:rPr lang="zh-CN" altLang="en-US" sz="1600" b="0" i="0">
                <a:solidFill>
                  <a:srgbClr val="000000"/>
                </a:solidFill>
                <a:latin typeface="Times New Roman" panose="02020603050405020304" pitchFamily="18" charset="0"/>
                <a:ea typeface="+mn-ea"/>
                <a:cs typeface="Times New Roman" panose="02020603050405020304" pitchFamily="18" charset="0"/>
              </a:rPr>
              <a:t>期刊数据库全库，包括</a:t>
            </a:r>
            <a:r>
              <a:rPr lang="en-US" altLang="zh-CN" sz="1600" b="0" i="0">
                <a:solidFill>
                  <a:srgbClr val="000000"/>
                </a:solidFill>
                <a:latin typeface="Times New Roman" panose="02020603050405020304" pitchFamily="18" charset="0"/>
                <a:ea typeface="+mn-ea"/>
                <a:cs typeface="Times New Roman" panose="02020603050405020304" pitchFamily="18" charset="0"/>
              </a:rPr>
              <a:t>6</a:t>
            </a:r>
            <a:r>
              <a:rPr lang="zh-CN" altLang="en-US" sz="1600" b="0" i="0">
                <a:solidFill>
                  <a:srgbClr val="000000"/>
                </a:solidFill>
                <a:latin typeface="Times New Roman" panose="02020603050405020304" pitchFamily="18" charset="0"/>
                <a:ea typeface="+mn-ea"/>
                <a:cs typeface="Times New Roman" panose="02020603050405020304" pitchFamily="18" charset="0"/>
              </a:rPr>
              <a:t>个学科：</a:t>
            </a:r>
            <a:r>
              <a:rPr lang="zh-CN" altLang="en-US" sz="1600" b="0" i="0">
                <a:solidFill>
                  <a:srgbClr val="FF0000"/>
                </a:solidFill>
                <a:latin typeface="Times New Roman" panose="02020603050405020304" pitchFamily="18" charset="0"/>
                <a:ea typeface="+mn-ea"/>
                <a:cs typeface="Times New Roman" panose="02020603050405020304" pitchFamily="18" charset="0"/>
              </a:rPr>
              <a:t>环境与农业科学、工程、计算及技术、物理学、数学和化学</a:t>
            </a:r>
            <a:r>
              <a:rPr lang="zh-CN" altLang="en-US" sz="1600" b="0" i="0">
                <a:solidFill>
                  <a:srgbClr val="000000"/>
                </a:solidFill>
                <a:latin typeface="Times New Roman" panose="02020603050405020304" pitchFamily="18" charset="0"/>
                <a:ea typeface="+mn-ea"/>
                <a:cs typeface="Times New Roman" panose="02020603050405020304" pitchFamily="18" charset="0"/>
              </a:rPr>
              <a:t>。此外还有</a:t>
            </a:r>
            <a:r>
              <a:rPr lang="en-US" altLang="zh-CN" sz="1600" b="0" i="0">
                <a:solidFill>
                  <a:srgbClr val="FF0000"/>
                </a:solidFill>
                <a:latin typeface="Times New Roman" panose="02020603050405020304" pitchFamily="18" charset="0"/>
                <a:ea typeface="+mn-ea"/>
                <a:cs typeface="Times New Roman" panose="02020603050405020304" pitchFamily="18" charset="0"/>
              </a:rPr>
              <a:t>9</a:t>
            </a:r>
            <a:r>
              <a:rPr lang="zh-CN" altLang="en-US" sz="1600" b="0" i="0">
                <a:solidFill>
                  <a:srgbClr val="FF0000"/>
                </a:solidFill>
                <a:latin typeface="Times New Roman" panose="02020603050405020304" pitchFamily="18" charset="0"/>
                <a:ea typeface="+mn-ea"/>
                <a:cs typeface="Times New Roman" panose="02020603050405020304" pitchFamily="18" charset="0"/>
              </a:rPr>
              <a:t>种经济类</a:t>
            </a:r>
            <a:r>
              <a:rPr lang="zh-CN" altLang="en-US" sz="1600" b="0" i="0">
                <a:solidFill>
                  <a:srgbClr val="000000"/>
                </a:solidFill>
                <a:latin typeface="Times New Roman" panose="02020603050405020304" pitchFamily="18" charset="0"/>
                <a:ea typeface="+mn-ea"/>
                <a:cs typeface="Times New Roman" panose="02020603050405020304" pitchFamily="18" charset="0"/>
              </a:rPr>
              <a:t>的电子刊。</a:t>
            </a:r>
            <a:endParaRPr lang="zh-CN" altLang="en-US" sz="1600" b="0" i="0">
              <a:solidFill>
                <a:srgbClr val="000000"/>
              </a:solidFill>
              <a:latin typeface="Times New Roman" panose="02020603050405020304" pitchFamily="18" charset="0"/>
              <a:ea typeface="+mn-ea"/>
              <a:cs typeface="Times New Roman" panose="02020603050405020304" pitchFamily="18" charset="0"/>
            </a:endParaRPr>
          </a:p>
        </p:txBody>
      </p:sp>
      <p:sp>
        <p:nvSpPr>
          <p:cNvPr id="3" name="矩形 2"/>
          <p:cNvSpPr/>
          <p:nvPr/>
        </p:nvSpPr>
        <p:spPr>
          <a:xfrm>
            <a:off x="252730" y="548640"/>
            <a:ext cx="7401560" cy="463550"/>
          </a:xfrm>
          <a:prstGeom prst="rect">
            <a:avLst/>
          </a:prstGeom>
        </p:spPr>
        <p:txBody>
          <a:bodyPr vert="horz" wrap="square" lIns="91440" tIns="45720" rIns="91440" bIns="45720" rtlCol="0" anchor="b">
            <a:noAutofit/>
          </a:bodyPr>
          <a:p>
            <a:pPr marL="571500" lvl="0" indent="-571500" algn="l">
              <a:buClrTx/>
              <a:buSzTx/>
              <a:buFont typeface="Wingdings" panose="05000000000000000000" charset="0"/>
              <a:buChar char="p"/>
            </a:pPr>
            <a:r>
              <a:rPr lang="en-US" altLang="en-US" sz="3100" kern="0" dirty="0">
                <a:solidFill>
                  <a:schemeClr val="tx2"/>
                </a:solidFill>
                <a:latin typeface="+mn-lt"/>
                <a:ea typeface="黑体" panose="02010609060101010101" pitchFamily="49" charset="-122"/>
                <a:cs typeface="+mn-lt"/>
                <a:sym typeface="+mn-ea"/>
              </a:rPr>
              <a:t>Taylor &amp; Francis ST</a:t>
            </a:r>
            <a:r>
              <a:rPr lang="en-US" altLang="en-US" sz="3100" kern="0" dirty="0">
                <a:solidFill>
                  <a:schemeClr val="tx2"/>
                </a:solidFill>
                <a:latin typeface="+mn-lt"/>
                <a:ea typeface="黑体" panose="02010609060101010101" pitchFamily="49" charset="-122"/>
                <a:cs typeface="+mn-lt"/>
                <a:sym typeface="+mn-ea"/>
              </a:rPr>
              <a:t>电子期刊数据库</a:t>
            </a:r>
            <a:endParaRPr lang="en-US" altLang="en-US" sz="3100" kern="0" dirty="0">
              <a:solidFill>
                <a:schemeClr val="tx2"/>
              </a:solidFill>
              <a:latin typeface="+mn-lt"/>
              <a:ea typeface="黑体" panose="02010609060101010101" pitchFamily="49" charset="-122"/>
              <a:cs typeface="+mn-lt"/>
              <a:sym typeface="+mn-ea"/>
            </a:endParaRPr>
          </a:p>
        </p:txBody>
      </p:sp>
      <p:pic>
        <p:nvPicPr>
          <p:cNvPr id="5" name="图片 4"/>
          <p:cNvPicPr>
            <a:picLocks noChangeAspect="1"/>
          </p:cNvPicPr>
          <p:nvPr/>
        </p:nvPicPr>
        <p:blipFill>
          <a:blip r:embed="rId1"/>
          <a:stretch>
            <a:fillRect/>
          </a:stretch>
        </p:blipFill>
        <p:spPr>
          <a:xfrm>
            <a:off x="828040" y="3932555"/>
            <a:ext cx="7249795" cy="195643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Rectangle 3"/>
          <p:cNvSpPr txBox="1">
            <a:spLocks noGrp="1"/>
          </p:cNvSpPr>
          <p:nvPr>
            <p:ph type="body" idx="4294967295"/>
          </p:nvPr>
        </p:nvSpPr>
        <p:spPr bwMode="auto">
          <a:xfrm>
            <a:off x="611188" y="620713"/>
            <a:ext cx="5688012" cy="583565"/>
          </a:xfrm>
          <a:noFill/>
          <a:ln w="9525">
            <a:noFill/>
            <a:miter lim="800000"/>
          </a:ln>
          <a:effectLst>
            <a:prstShdw prst="shdw13" dist="53882" dir="13500000">
              <a:schemeClr val="accent1">
                <a:gamma/>
                <a:shade val="60000"/>
                <a:invGamma/>
                <a:alpha val="50000"/>
              </a:schemeClr>
            </a:prstShdw>
          </a:effectLst>
        </p:spPr>
        <p:txBody>
          <a:bodyPr vert="horz" wrap="square" lIns="91440" tIns="45720" rIns="91440" bIns="45720" rtlCol="0" anchor="t">
            <a:spAutoFit/>
          </a:bodyPr>
          <a:lstStyle/>
          <a:p>
            <a:pPr marL="0" lvl="0" algn="l" defTabSz="914400" eaLnBrk="1" hangingPunct="1">
              <a:spcBef>
                <a:spcPct val="50000"/>
              </a:spcBef>
              <a:buClrTx/>
              <a:buSzTx/>
              <a:buFontTx/>
              <a:buNone/>
              <a:defRPr/>
            </a:pPr>
            <a:r>
              <a:rPr lang="en-US" altLang="zh-CN" b="1" kern="1200" noProof="0" dirty="0">
                <a:latin typeface="黑体" panose="02010609060101010101" pitchFamily="49" charset="-122"/>
                <a:ea typeface="黑体" panose="02010609060101010101" pitchFamily="49" charset="-122"/>
                <a:cs typeface="黑体" panose="02010609060101010101" pitchFamily="49" charset="-122"/>
                <a:sym typeface="+mn-ea"/>
              </a:rPr>
              <a:t>3.</a:t>
            </a:r>
            <a:r>
              <a:rPr lang="en-US" altLang="zh-CN" b="1" kern="1200" noProof="0" dirty="0">
                <a:latin typeface="黑体" panose="02010609060101010101" pitchFamily="49" charset="-122"/>
                <a:ea typeface="黑体" panose="02010609060101010101" pitchFamily="49" charset="-122"/>
                <a:cs typeface="黑体" panose="02010609060101010101" pitchFamily="49" charset="-122"/>
                <a:sym typeface="+mn-ea"/>
              </a:rPr>
              <a:t>外文专题类期刊数据库</a:t>
            </a:r>
            <a:endParaRPr lang="en-US" altLang="zh-CN" b="1" kern="1200" noProof="0" dirty="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 name="Text Box 4"/>
          <p:cNvSpPr txBox="1">
            <a:spLocks noChangeArrowheads="1"/>
          </p:cNvSpPr>
          <p:nvPr>
            <p:custDataLst>
              <p:tags r:id="rId1"/>
            </p:custDataLst>
          </p:nvPr>
        </p:nvSpPr>
        <p:spPr bwMode="auto">
          <a:xfrm>
            <a:off x="539750" y="1340168"/>
            <a:ext cx="8424863" cy="4554220"/>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L="342900" marR="0" indent="-342900" defTabSz="914400" eaLnBrk="1" hangingPunct="1">
              <a:spcBef>
                <a:spcPct val="50000"/>
              </a:spcBef>
              <a:buClrTx/>
              <a:buSzTx/>
              <a:buFont typeface="Wingdings" panose="05000000000000000000" charset="0"/>
              <a:buChar char="p"/>
              <a:defRPr/>
            </a:pPr>
            <a:r>
              <a:rPr kumimoji="0" lang="en-US" altLang="zh-CN" sz="2000" kern="1200" cap="none" spc="0" normalizeH="0" baseline="0" noProof="0" dirty="0">
                <a:latin typeface="Arial" panose="020B0604020202020204" pitchFamily="34" charset="0"/>
                <a:ea typeface="宋体" panose="02010600030101010101" pitchFamily="2" charset="-122"/>
                <a:cs typeface="+mn-cs"/>
              </a:rPr>
              <a:t>IEEE/IEE(IEL)</a:t>
            </a:r>
            <a:r>
              <a:rPr kumimoji="0" lang="zh-CN" altLang="en-US" sz="2000" kern="1200" cap="none" spc="0" normalizeH="0" baseline="0" noProof="0" dirty="0">
                <a:latin typeface="Arial" panose="020B0604020202020204" pitchFamily="34" charset="0"/>
                <a:ea typeface="宋体" panose="02010600030101010101" pitchFamily="2" charset="-122"/>
                <a:cs typeface="+mn-cs"/>
              </a:rPr>
              <a:t>数据库：计算机学科类最权威的数据库</a:t>
            </a:r>
            <a:endParaRPr kumimoji="0" lang="en-US" altLang="zh-CN" sz="2000" kern="1200" cap="none" spc="0" normalizeH="0" baseline="0" noProof="0" dirty="0">
              <a:latin typeface="Arial" panose="020B0604020202020204" pitchFamily="34" charset="0"/>
              <a:ea typeface="宋体" panose="02010600030101010101" pitchFamily="2" charset="-122"/>
              <a:cs typeface="+mn-cs"/>
            </a:endParaRPr>
          </a:p>
          <a:p>
            <a:pPr marL="342900" marR="0" indent="-342900" defTabSz="914400" eaLnBrk="1" hangingPunct="1">
              <a:spcBef>
                <a:spcPct val="50000"/>
              </a:spcBef>
              <a:buClrTx/>
              <a:buSzTx/>
              <a:buFont typeface="Wingdings" panose="05000000000000000000" charset="0"/>
              <a:buChar char="p"/>
              <a:defRPr/>
            </a:pPr>
            <a:r>
              <a:rPr kumimoji="0" lang="en-US" altLang="zh-CN" sz="2000" kern="1200" cap="none" spc="0" normalizeH="0" baseline="0" noProof="0" dirty="0">
                <a:latin typeface="Arial" panose="020B0604020202020204" pitchFamily="34" charset="0"/>
                <a:ea typeface="宋体" panose="02010600030101010101" pitchFamily="2" charset="-122"/>
                <a:cs typeface="+mn-cs"/>
              </a:rPr>
              <a:t>ACM</a:t>
            </a:r>
            <a:r>
              <a:rPr kumimoji="0" lang="zh-CN" altLang="en-US" sz="2000" kern="1200" cap="none" spc="0" normalizeH="0" baseline="0" noProof="0" dirty="0">
                <a:latin typeface="Arial" panose="020B0604020202020204" pitchFamily="34" charset="0"/>
                <a:ea typeface="宋体" panose="02010600030101010101" pitchFamily="2" charset="-122"/>
                <a:cs typeface="+mn-cs"/>
              </a:rPr>
              <a:t>美国计算机学会数据库</a:t>
            </a:r>
            <a:endParaRPr kumimoji="0" lang="en-US" altLang="zh-CN" sz="2000" kern="1200" cap="none" spc="0" normalizeH="0" baseline="0" noProof="0" dirty="0">
              <a:latin typeface="Arial" panose="020B0604020202020204" pitchFamily="34" charset="0"/>
              <a:ea typeface="宋体" panose="02010600030101010101" pitchFamily="2" charset="-122"/>
              <a:cs typeface="+mn-cs"/>
            </a:endParaRPr>
          </a:p>
          <a:p>
            <a:pPr marL="342900" marR="0" indent="-342900" defTabSz="914400" eaLnBrk="1" hangingPunct="1">
              <a:spcBef>
                <a:spcPct val="50000"/>
              </a:spcBef>
              <a:buClrTx/>
              <a:buSzTx/>
              <a:buFont typeface="Wingdings" panose="05000000000000000000" charset="0"/>
              <a:buChar char="p"/>
              <a:defRPr/>
            </a:pPr>
            <a:r>
              <a:rPr kumimoji="0" lang="en-US" altLang="zh-CN" sz="2000" kern="1200" cap="none" spc="0" normalizeH="0" baseline="0" noProof="0" dirty="0">
                <a:latin typeface="Arial" panose="020B0604020202020204" pitchFamily="34" charset="0"/>
                <a:ea typeface="宋体" panose="02010600030101010101" pitchFamily="2" charset="-122"/>
                <a:cs typeface="+mn-cs"/>
              </a:rPr>
              <a:t>ACS</a:t>
            </a:r>
            <a:r>
              <a:rPr kumimoji="0" lang="zh-CN" altLang="en-US" sz="2000" kern="1200" cap="none" spc="0" normalizeH="0" baseline="0" noProof="0" dirty="0">
                <a:latin typeface="Arial" panose="020B0604020202020204" pitchFamily="34" charset="0"/>
                <a:ea typeface="宋体" panose="02010600030101010101" pitchFamily="2" charset="-122"/>
                <a:cs typeface="+mn-cs"/>
              </a:rPr>
              <a:t>美国化学学会</a:t>
            </a:r>
            <a:r>
              <a:rPr kumimoji="0" lang="zh-CN" altLang="en-US" sz="2000" kern="1200" cap="none" spc="0" normalizeH="0" baseline="0" noProof="0" dirty="0" smtClean="0">
                <a:latin typeface="Arial" panose="020B0604020202020204" pitchFamily="34" charset="0"/>
                <a:ea typeface="宋体" panose="02010600030101010101" pitchFamily="2" charset="-122"/>
                <a:cs typeface="+mn-cs"/>
              </a:rPr>
              <a:t>数据库</a:t>
            </a:r>
            <a:endParaRPr kumimoji="0" lang="en-US" altLang="zh-CN" sz="2000" kern="1200" cap="none" spc="0" normalizeH="0" baseline="0" noProof="0" dirty="0" smtClean="0">
              <a:latin typeface="Arial" panose="020B0604020202020204" pitchFamily="34" charset="0"/>
              <a:ea typeface="宋体" panose="02010600030101010101" pitchFamily="2" charset="-122"/>
              <a:cs typeface="+mn-cs"/>
            </a:endParaRPr>
          </a:p>
          <a:p>
            <a:pPr marL="342900" marR="0" indent="-342900" defTabSz="914400" eaLnBrk="1" hangingPunct="1">
              <a:spcBef>
                <a:spcPct val="50000"/>
              </a:spcBef>
              <a:buClrTx/>
              <a:buSzTx/>
              <a:buFont typeface="Wingdings" panose="05000000000000000000" charset="0"/>
              <a:buChar char="p"/>
              <a:defRPr/>
            </a:pPr>
            <a:r>
              <a:rPr kumimoji="0" lang="en-US" altLang="zh-CN" sz="2000" kern="1200" cap="none" spc="0" normalizeH="0" baseline="0" noProof="0" dirty="0" err="1" smtClean="0">
                <a:latin typeface="Arial" panose="020B0604020202020204" pitchFamily="34" charset="0"/>
                <a:ea typeface="宋体" panose="02010600030101010101" pitchFamily="2" charset="-122"/>
                <a:cs typeface="+mn-cs"/>
              </a:rPr>
              <a:t>SciFinder</a:t>
            </a:r>
            <a:r>
              <a:rPr kumimoji="0" lang="en-US" altLang="zh-CN" sz="2000" kern="1200" cap="none" spc="0" normalizeH="0" baseline="0" noProof="0" dirty="0" smtClean="0">
                <a:latin typeface="Arial" panose="020B0604020202020204" pitchFamily="34" charset="0"/>
                <a:ea typeface="宋体" panose="02010600030101010101" pitchFamily="2" charset="-122"/>
                <a:cs typeface="+mn-cs"/>
              </a:rPr>
              <a:t> </a:t>
            </a:r>
            <a:r>
              <a:rPr kumimoji="0" lang="en-US" altLang="zh-CN" sz="2000" kern="1200" cap="none" spc="0" normalizeH="0" baseline="0" noProof="0" dirty="0">
                <a:latin typeface="Arial" panose="020B0604020202020204" pitchFamily="34" charset="0"/>
                <a:ea typeface="宋体" panose="02010600030101010101" pitchFamily="2" charset="-122"/>
                <a:cs typeface="+mn-cs"/>
              </a:rPr>
              <a:t>Academic</a:t>
            </a:r>
            <a:r>
              <a:rPr kumimoji="0" lang="zh-CN" altLang="en-US" sz="2000" kern="1200" cap="none" spc="0" normalizeH="0" baseline="0" noProof="0" dirty="0">
                <a:latin typeface="Arial" panose="020B0604020202020204" pitchFamily="34" charset="0"/>
                <a:ea typeface="宋体" panose="02010600030101010101" pitchFamily="2" charset="-122"/>
                <a:cs typeface="+mn-cs"/>
              </a:rPr>
              <a:t>美国化学文摘库</a:t>
            </a:r>
            <a:endParaRPr kumimoji="0" lang="zh-CN" altLang="en-US" sz="2000" kern="1200" cap="none" spc="0" normalizeH="0" baseline="0" noProof="0" dirty="0">
              <a:latin typeface="Arial" panose="020B0604020202020204" pitchFamily="34" charset="0"/>
              <a:ea typeface="宋体" panose="02010600030101010101" pitchFamily="2" charset="-122"/>
              <a:cs typeface="+mn-cs"/>
            </a:endParaRPr>
          </a:p>
          <a:p>
            <a:pPr marL="342900" marR="0" indent="-342900" defTabSz="914400" eaLnBrk="1" hangingPunct="1">
              <a:spcBef>
                <a:spcPct val="50000"/>
              </a:spcBef>
              <a:buClrTx/>
              <a:buSzTx/>
              <a:buFont typeface="Wingdings" panose="05000000000000000000" charset="0"/>
              <a:buChar char="p"/>
              <a:defRPr/>
            </a:pPr>
            <a:r>
              <a:rPr kumimoji="0" lang="en-US" altLang="zh-CN" sz="2000" kern="1200" cap="none" spc="0" normalizeH="0" baseline="0" noProof="0" dirty="0">
                <a:latin typeface="Arial" panose="020B0604020202020204" pitchFamily="34" charset="0"/>
                <a:ea typeface="宋体" panose="02010600030101010101" pitchFamily="2" charset="-122"/>
                <a:cs typeface="+mn-cs"/>
              </a:rPr>
              <a:t>RSC</a:t>
            </a:r>
            <a:r>
              <a:rPr kumimoji="0" lang="zh-CN" altLang="en-US" sz="2000" kern="1200" cap="none" spc="0" normalizeH="0" baseline="0" noProof="0" dirty="0">
                <a:latin typeface="Arial" panose="020B0604020202020204" pitchFamily="34" charset="0"/>
                <a:ea typeface="宋体" panose="02010600030101010101" pitchFamily="2" charset="-122"/>
                <a:cs typeface="+mn-cs"/>
              </a:rPr>
              <a:t>英国皇家化学学会数据库</a:t>
            </a:r>
            <a:endParaRPr kumimoji="0" lang="en-US" altLang="zh-CN" sz="2000" kern="1200" cap="none" spc="0" normalizeH="0" baseline="0" noProof="0" dirty="0">
              <a:latin typeface="Arial" panose="020B0604020202020204" pitchFamily="34" charset="0"/>
              <a:ea typeface="宋体" panose="02010600030101010101" pitchFamily="2" charset="-122"/>
              <a:cs typeface="+mn-cs"/>
            </a:endParaRPr>
          </a:p>
          <a:p>
            <a:pPr marL="342900" marR="0" indent="-342900" defTabSz="914400" eaLnBrk="1" hangingPunct="1">
              <a:spcBef>
                <a:spcPct val="50000"/>
              </a:spcBef>
              <a:buClrTx/>
              <a:buSzTx/>
              <a:buFont typeface="Wingdings" panose="05000000000000000000" charset="0"/>
              <a:buChar char="p"/>
              <a:defRPr/>
            </a:pPr>
            <a:r>
              <a:rPr kumimoji="0" lang="en-US" altLang="zh-CN" sz="2000" kern="1200" cap="none" spc="0" normalizeH="0" baseline="0" noProof="0" dirty="0">
                <a:latin typeface="Arial" panose="020B0604020202020204" pitchFamily="34" charset="0"/>
                <a:ea typeface="宋体" panose="02010600030101010101" pitchFamily="2" charset="-122"/>
                <a:cs typeface="+mn-cs"/>
              </a:rPr>
              <a:t>EBSCO</a:t>
            </a:r>
            <a:r>
              <a:rPr kumimoji="0" lang="zh-CN" altLang="en-US" sz="2000" kern="1200" cap="none" spc="0" normalizeH="0" baseline="0" noProof="0" dirty="0">
                <a:latin typeface="Arial" panose="020B0604020202020204" pitchFamily="34" charset="0"/>
                <a:ea typeface="宋体" panose="02010600030101010101" pitchFamily="2" charset="-122"/>
                <a:cs typeface="+mn-cs"/>
              </a:rPr>
              <a:t>数据库</a:t>
            </a:r>
            <a:r>
              <a:rPr kumimoji="0" lang="zh-CN" altLang="en-US" sz="2000"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kern="1200" cap="none" spc="0" normalizeH="0" baseline="0" noProof="0" dirty="0">
                <a:latin typeface="Arial" panose="020B0604020202020204" pitchFamily="34" charset="0"/>
                <a:ea typeface="宋体" panose="02010600030101010101" pitchFamily="2" charset="-122"/>
                <a:cs typeface="+mn-cs"/>
              </a:rPr>
              <a:t>包含</a:t>
            </a:r>
            <a:r>
              <a:rPr kumimoji="0" lang="en-US" altLang="zh-CN" sz="2000" kern="1200" cap="none" spc="0" normalizeH="0" baseline="0" noProof="0" dirty="0">
                <a:latin typeface="Arial" panose="020B0604020202020204" pitchFamily="34" charset="0"/>
                <a:ea typeface="宋体" panose="02010600030101010101" pitchFamily="2" charset="-122"/>
                <a:cs typeface="+mn-cs"/>
              </a:rPr>
              <a:t>6</a:t>
            </a:r>
            <a:r>
              <a:rPr kumimoji="0" lang="zh-CN" altLang="en-US" sz="2000" kern="1200" cap="none" spc="0" normalizeH="0" baseline="0" noProof="0" dirty="0">
                <a:latin typeface="Arial" panose="020B0604020202020204" pitchFamily="34" charset="0"/>
                <a:ea typeface="宋体" panose="02010600030101010101" pitchFamily="2" charset="-122"/>
                <a:cs typeface="+mn-cs"/>
              </a:rPr>
              <a:t>个子库（</a:t>
            </a:r>
            <a:r>
              <a:rPr kumimoji="0" lang="zh-CN" altLang="en-US" sz="2000" kern="1200" cap="none" spc="0" normalizeH="0" baseline="0" noProof="0" dirty="0" smtClean="0">
                <a:latin typeface="Arial" panose="020B0604020202020204" pitchFamily="34" charset="0"/>
                <a:ea typeface="宋体" panose="02010600030101010101" pitchFamily="2" charset="-122"/>
                <a:cs typeface="+mn-cs"/>
              </a:rPr>
              <a:t>综合</a:t>
            </a:r>
            <a:r>
              <a:rPr kumimoji="0" lang="en-US" altLang="zh-CN" sz="2000"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kern="1200" cap="none" spc="0" normalizeH="0" baseline="0" noProof="0" dirty="0" smtClean="0">
                <a:latin typeface="Arial" panose="020B0604020202020204" pitchFamily="34" charset="0"/>
                <a:ea typeface="宋体" panose="02010600030101010101" pitchFamily="2" charset="-122"/>
                <a:cs typeface="+mn-cs"/>
              </a:rPr>
              <a:t>商业</a:t>
            </a:r>
            <a:r>
              <a:rPr kumimoji="0" lang="en-US" altLang="zh-CN" sz="2000"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kern="1200" cap="none" spc="0" normalizeH="0" baseline="0" noProof="0" dirty="0" smtClean="0">
                <a:latin typeface="Arial" panose="020B0604020202020204" pitchFamily="34" charset="0"/>
                <a:ea typeface="宋体" panose="02010600030101010101" pitchFamily="2" charset="-122"/>
                <a:cs typeface="+mn-cs"/>
              </a:rPr>
              <a:t>人文</a:t>
            </a:r>
            <a:r>
              <a:rPr kumimoji="0" lang="en-US" altLang="zh-CN" sz="2000"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kern="1200" cap="none" spc="0" normalizeH="0" baseline="0" noProof="0" dirty="0" smtClean="0">
                <a:latin typeface="Arial" panose="020B0604020202020204" pitchFamily="34" charset="0"/>
                <a:ea typeface="宋体" panose="02010600030101010101" pitchFamily="2" charset="-122"/>
                <a:cs typeface="+mn-cs"/>
              </a:rPr>
              <a:t>教育</a:t>
            </a:r>
            <a:r>
              <a:rPr kumimoji="0" lang="en-US" altLang="zh-CN" sz="2000"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kern="1200" cap="none" spc="0" normalizeH="0" baseline="0" noProof="0" dirty="0" smtClean="0">
                <a:latin typeface="Arial" panose="020B0604020202020204" pitchFamily="34" charset="0"/>
                <a:ea typeface="宋体" panose="02010600030101010101" pitchFamily="2" charset="-122"/>
                <a:cs typeface="+mn-cs"/>
              </a:rPr>
              <a:t>食品</a:t>
            </a:r>
            <a:r>
              <a:rPr kumimoji="0" lang="en-US" altLang="zh-CN" sz="2000"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kern="1200" cap="none" spc="0" normalizeH="0" baseline="0" noProof="0" dirty="0" smtClean="0">
                <a:latin typeface="Arial" panose="020B0604020202020204" pitchFamily="34" charset="0"/>
                <a:ea typeface="宋体" panose="02010600030101010101" pitchFamily="2" charset="-122"/>
                <a:cs typeface="+mn-cs"/>
              </a:rPr>
              <a:t>医学</a:t>
            </a:r>
            <a:r>
              <a:rPr kumimoji="0" lang="zh-CN" altLang="en-US" sz="2000" kern="1200" cap="none" spc="0" normalizeH="0" baseline="0" noProof="0" dirty="0">
                <a:latin typeface="Arial" panose="020B0604020202020204" pitchFamily="34" charset="0"/>
                <a:ea typeface="宋体" panose="02010600030101010101" pitchFamily="2" charset="-122"/>
                <a:cs typeface="+mn-cs"/>
              </a:rPr>
              <a:t>等）</a:t>
            </a:r>
            <a:endParaRPr kumimoji="0" lang="zh-CN" altLang="en-US" sz="2000" kern="1200" cap="none" spc="0" normalizeH="0" baseline="0" noProof="0" dirty="0">
              <a:latin typeface="Arial" panose="020B0604020202020204" pitchFamily="34" charset="0"/>
              <a:ea typeface="宋体" panose="02010600030101010101" pitchFamily="2" charset="-122"/>
              <a:cs typeface="+mn-cs"/>
            </a:endParaRPr>
          </a:p>
          <a:p>
            <a:pPr marL="342900" marR="0" indent="-342900" defTabSz="914400" eaLnBrk="1" hangingPunct="1">
              <a:spcBef>
                <a:spcPct val="50000"/>
              </a:spcBef>
              <a:buClrTx/>
              <a:buSzTx/>
              <a:buFont typeface="Wingdings" panose="05000000000000000000" charset="0"/>
              <a:buChar char="p"/>
              <a:defRPr/>
            </a:pPr>
            <a:r>
              <a:rPr kumimoji="0" lang="en-US" altLang="zh-CN" sz="2000" kern="1200" cap="none" spc="0" normalizeH="0" baseline="0" noProof="0" dirty="0">
                <a:latin typeface="Arial" panose="020B0604020202020204" pitchFamily="34" charset="0"/>
                <a:ea typeface="宋体" panose="02010600030101010101" pitchFamily="2" charset="-122"/>
                <a:cs typeface="+mn-cs"/>
              </a:rPr>
              <a:t>Emerald</a:t>
            </a:r>
            <a:r>
              <a:rPr kumimoji="0" lang="zh-CN" altLang="en-US" sz="2000" kern="1200" cap="none" spc="0" normalizeH="0" baseline="0" noProof="0" dirty="0" smtClean="0">
                <a:latin typeface="Arial" panose="020B0604020202020204" pitchFamily="34" charset="0"/>
                <a:ea typeface="宋体" panose="02010600030101010101" pitchFamily="2" charset="-122"/>
                <a:cs typeface="+mn-cs"/>
              </a:rPr>
              <a:t>管理学</a:t>
            </a:r>
            <a:r>
              <a:rPr kumimoji="0" lang="en-US" altLang="zh-CN" sz="2000"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kern="1200" cap="none" spc="0" normalizeH="0" baseline="0" noProof="0" dirty="0" smtClean="0">
                <a:latin typeface="Arial" panose="020B0604020202020204" pitchFamily="34" charset="0"/>
                <a:ea typeface="宋体" panose="02010600030101010101" pitchFamily="2" charset="-122"/>
                <a:cs typeface="+mn-cs"/>
              </a:rPr>
              <a:t>工程学数据库</a:t>
            </a:r>
            <a:endParaRPr kumimoji="0" lang="en-US" altLang="zh-CN" sz="2000" kern="1200" cap="none" spc="0" normalizeH="0" baseline="0" noProof="0" dirty="0" smtClean="0">
              <a:latin typeface="Arial" panose="020B0604020202020204" pitchFamily="34" charset="0"/>
              <a:ea typeface="宋体" panose="02010600030101010101" pitchFamily="2" charset="-122"/>
              <a:cs typeface="+mn-cs"/>
            </a:endParaRPr>
          </a:p>
          <a:p>
            <a:pPr marL="342900" marR="0" indent="-342900" defTabSz="914400" eaLnBrk="1" hangingPunct="1">
              <a:spcBef>
                <a:spcPct val="50000"/>
              </a:spcBef>
              <a:buClrTx/>
              <a:buSzTx/>
              <a:buFont typeface="Wingdings" panose="05000000000000000000" charset="0"/>
              <a:buChar char="p"/>
              <a:defRPr/>
            </a:pPr>
            <a:r>
              <a:rPr kumimoji="0" lang="en-US" altLang="zh-CN" sz="2000" kern="1200" cap="none" spc="0" normalizeH="0" baseline="0" noProof="0" smtClean="0">
                <a:latin typeface="Arial" panose="020B0604020202020204" pitchFamily="34" charset="0"/>
                <a:ea typeface="宋体" panose="02010600030101010101" pitchFamily="2" charset="-122"/>
                <a:cs typeface="+mn-cs"/>
              </a:rPr>
              <a:t>HeinOnline</a:t>
            </a:r>
            <a:r>
              <a:rPr kumimoji="0" lang="en-US" altLang="zh-CN" sz="2000" kern="1200" cap="none" spc="0" normalizeH="0" baseline="0" noProof="0" dirty="0" smtClean="0">
                <a:latin typeface="Arial" panose="020B0604020202020204" pitchFamily="34" charset="0"/>
                <a:ea typeface="宋体" panose="02010600030101010101" pitchFamily="2" charset="-122"/>
                <a:cs typeface="+mn-cs"/>
              </a:rPr>
              <a:t> </a:t>
            </a:r>
            <a:r>
              <a:rPr kumimoji="0" lang="en-US" altLang="zh-CN" sz="2000" kern="1200" cap="none" spc="0" normalizeH="0" baseline="0" noProof="0" dirty="0">
                <a:latin typeface="Arial" panose="020B0604020202020204" pitchFamily="34" charset="0"/>
                <a:ea typeface="宋体" panose="02010600030101010101" pitchFamily="2" charset="-122"/>
                <a:cs typeface="+mn-cs"/>
              </a:rPr>
              <a:t>International Core</a:t>
            </a:r>
            <a:r>
              <a:rPr kumimoji="0" lang="zh-CN" altLang="en-US" sz="2000" kern="1200" cap="none" spc="0" normalizeH="0" baseline="0" noProof="0" dirty="0">
                <a:latin typeface="Arial" panose="020B0604020202020204" pitchFamily="34" charset="0"/>
                <a:ea typeface="宋体" panose="02010600030101010101" pitchFamily="2" charset="-122"/>
                <a:cs typeface="+mn-cs"/>
              </a:rPr>
              <a:t>法学文献数据库</a:t>
            </a:r>
            <a:endParaRPr kumimoji="0" lang="zh-CN" altLang="en-US" sz="2000" kern="1200" cap="none" spc="0" normalizeH="0" baseline="0" noProof="0" dirty="0">
              <a:latin typeface="Arial" panose="020B0604020202020204" pitchFamily="34" charset="0"/>
              <a:ea typeface="宋体" panose="02010600030101010101" pitchFamily="2" charset="-122"/>
              <a:cs typeface="+mn-cs"/>
            </a:endParaRPr>
          </a:p>
          <a:p>
            <a:pPr marL="342900" marR="0" indent="-342900" defTabSz="914400" eaLnBrk="1" hangingPunct="1">
              <a:spcBef>
                <a:spcPct val="50000"/>
              </a:spcBef>
              <a:buClrTx/>
              <a:buSzTx/>
              <a:buFont typeface="Wingdings" panose="05000000000000000000" charset="0"/>
              <a:buChar char="p"/>
              <a:defRPr/>
            </a:pPr>
            <a:r>
              <a:rPr kumimoji="0" lang="en-US" altLang="zh-CN" sz="2000" kern="1200" cap="none" spc="0" normalizeH="0" baseline="0" noProof="0" dirty="0">
                <a:latin typeface="Arial" panose="020B0604020202020204" pitchFamily="34" charset="0"/>
                <a:ea typeface="宋体" panose="02010600030101010101" pitchFamily="2" charset="-122"/>
                <a:cs typeface="+mn-cs"/>
              </a:rPr>
              <a:t>Frontiers in China</a:t>
            </a:r>
            <a:r>
              <a:rPr kumimoji="0" lang="zh-CN" altLang="en-US" sz="2000" kern="1200" cap="none" spc="0" normalizeH="0" baseline="0" noProof="0" dirty="0">
                <a:latin typeface="Arial" panose="020B0604020202020204" pitchFamily="34" charset="0"/>
                <a:ea typeface="宋体" panose="02010600030101010101" pitchFamily="2" charset="-122"/>
                <a:cs typeface="+mn-cs"/>
              </a:rPr>
              <a:t>系列期刊数据库</a:t>
            </a:r>
            <a:endParaRPr kumimoji="0" lang="zh-CN" altLang="en-US" sz="2000" kern="1200" cap="none" spc="0" normalizeH="0" baseline="0" noProof="0" dirty="0">
              <a:latin typeface="Arial" panose="020B0604020202020204" pitchFamily="34" charset="0"/>
              <a:ea typeface="宋体" panose="02010600030101010101" pitchFamily="2" charset="-122"/>
              <a:cs typeface="+mn-cs"/>
            </a:endParaRPr>
          </a:p>
          <a:p>
            <a:pPr marL="342900" marR="0" indent="-342900" defTabSz="914400" eaLnBrk="1" hangingPunct="1">
              <a:spcBef>
                <a:spcPct val="50000"/>
              </a:spcBef>
              <a:buClrTx/>
              <a:buSzTx/>
              <a:buFont typeface="Wingdings" panose="05000000000000000000" charset="0"/>
              <a:buChar char="p"/>
              <a:defRPr/>
            </a:pPr>
            <a:r>
              <a:rPr kumimoji="0" lang="en-US" altLang="zh-CN" sz="2000" kern="1200" cap="none" spc="0" normalizeH="0" baseline="0" noProof="0" dirty="0">
                <a:latin typeface="Arial" panose="020B0604020202020204" pitchFamily="34" charset="0"/>
                <a:ea typeface="宋体" panose="02010600030101010101" pitchFamily="2" charset="-122"/>
                <a:cs typeface="+mn-cs"/>
              </a:rPr>
              <a:t>……</a:t>
            </a:r>
            <a:endParaRPr kumimoji="0" lang="en-US" altLang="zh-CN" sz="2000" kern="1200" cap="none" spc="0" normalizeH="0" baseline="0" noProof="0" dirty="0">
              <a:latin typeface="Arial" panose="020B0604020202020204" pitchFamily="34" charset="0"/>
              <a:ea typeface="宋体" panose="02010600030101010101" pitchFamily="2" charset="-122"/>
              <a:cs typeface="+mn-cs"/>
            </a:endParaRPr>
          </a:p>
        </p:txBody>
      </p:sp>
      <p:sp>
        <p:nvSpPr>
          <p:cNvPr id="118789" name="Text Box 5"/>
          <p:cNvSpPr txBox="1">
            <a:spLocks noChangeArrowheads="1"/>
          </p:cNvSpPr>
          <p:nvPr/>
        </p:nvSpPr>
        <p:spPr bwMode="auto">
          <a:xfrm>
            <a:off x="1908175" y="5444173"/>
            <a:ext cx="7085013" cy="768350"/>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p>
            <a:pPr marR="0" defTabSz="914400" eaLnBrk="1" hangingPunct="1">
              <a:spcBef>
                <a:spcPct val="50000"/>
              </a:spcBef>
              <a:buClrTx/>
              <a:buSzTx/>
              <a:buFontTx/>
              <a:defRPr/>
            </a:pPr>
            <a:r>
              <a:rPr kumimoji="0" lang="zh-CN" altLang="en-US" sz="2200" b="1" kern="1200" cap="none" spc="0" normalizeH="0" baseline="0" noProof="0" dirty="0">
                <a:solidFill>
                  <a:srgbClr val="FF0000"/>
                </a:solidFill>
                <a:latin typeface="Arial" panose="020B0604020202020204" pitchFamily="34" charset="0"/>
                <a:ea typeface="宋体" panose="02010600030101010101" pitchFamily="2" charset="-122"/>
                <a:cs typeface="+mn-cs"/>
              </a:rPr>
              <a:t>注意：所有外文数据库都应避免过量下载，坚决杜绝批量、无限制或采用下载工具下载数据。</a:t>
            </a:r>
            <a:endParaRPr kumimoji="0" lang="zh-CN" altLang="en-US" sz="22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p:txBody>
      </p:sp>
    </p:spTree>
  </p:cSld>
  <p:clrMapOvr>
    <a:masterClrMapping/>
  </p:clrMapOvr>
  <p:transition advTm="7800">
    <p:cover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1" name="Rectangle 3"/>
          <p:cNvSpPr>
            <a:spLocks noGrp="1"/>
          </p:cNvSpPr>
          <p:nvPr>
            <p:ph type="body" idx="4294967295"/>
          </p:nvPr>
        </p:nvSpPr>
        <p:spPr>
          <a:xfrm>
            <a:off x="312738" y="260668"/>
            <a:ext cx="5111750" cy="504825"/>
          </a:xfrm>
        </p:spPr>
        <p:txBody>
          <a:bodyPr vert="horz" wrap="square" lIns="91440" tIns="45720" rIns="91440" bIns="45720" anchor="t"/>
          <a:p>
            <a:pPr>
              <a:buNone/>
            </a:pPr>
            <a:r>
              <a:rPr lang="en-US" sz="3200" b="1" dirty="0">
                <a:latin typeface="黑体" panose="02010609060101010101" pitchFamily="49" charset="-122"/>
                <a:ea typeface="黑体" panose="02010609060101010101" pitchFamily="49" charset="-122"/>
                <a:cs typeface="黑体" panose="02010609060101010101" pitchFamily="49" charset="-122"/>
              </a:rPr>
              <a:t>4.</a:t>
            </a:r>
            <a:r>
              <a:rPr lang="zh-CN" altLang="en-US" sz="3200" b="1" dirty="0">
                <a:latin typeface="黑体" panose="02010609060101010101" pitchFamily="49" charset="-122"/>
                <a:ea typeface="黑体" panose="02010609060101010101" pitchFamily="49" charset="-122"/>
                <a:cs typeface="黑体" panose="02010609060101010101" pitchFamily="49" charset="-122"/>
              </a:rPr>
              <a:t>外文学位论文数据库</a:t>
            </a:r>
            <a:endParaRPr lang="zh-CN" altLang="en-US" sz="3200" b="1" dirty="0">
              <a:latin typeface="黑体" panose="02010609060101010101" pitchFamily="49" charset="-122"/>
              <a:ea typeface="黑体" panose="02010609060101010101" pitchFamily="49" charset="-122"/>
              <a:cs typeface="黑体" panose="02010609060101010101" pitchFamily="49" charset="-122"/>
            </a:endParaRPr>
          </a:p>
        </p:txBody>
      </p:sp>
      <p:sp>
        <p:nvSpPr>
          <p:cNvPr id="120836" name="Text Box 4"/>
          <p:cNvSpPr txBox="1">
            <a:spLocks noChangeArrowheads="1"/>
          </p:cNvSpPr>
          <p:nvPr/>
        </p:nvSpPr>
        <p:spPr bwMode="auto">
          <a:xfrm>
            <a:off x="612140" y="909320"/>
            <a:ext cx="7094855" cy="3076575"/>
          </a:xfrm>
          <a:prstGeom prst="rect">
            <a:avLst/>
          </a:prstGeom>
          <a:noFill/>
          <a:ln w="9525">
            <a:noFill/>
            <a:miter lim="800000"/>
          </a:ln>
          <a:effectLst>
            <a:prstShdw prst="shdw13" dist="53882" dir="13500000">
              <a:schemeClr val="accent1">
                <a:gamma/>
                <a:shade val="60000"/>
                <a:invGamma/>
                <a:alpha val="50000"/>
              </a:schemeClr>
            </a:prstShdw>
          </a:effectLst>
        </p:spPr>
        <p:txBody>
          <a:bodyPr wrap="square">
            <a:spAutoFit/>
          </a:bodyPr>
          <a:lstStyle/>
          <a:p>
            <a:pPr marR="0" defTabSz="914400" eaLnBrk="1" hangingPunct="1">
              <a:lnSpc>
                <a:spcPct val="100000"/>
              </a:lnSpc>
              <a:spcBef>
                <a:spcPct val="50000"/>
              </a:spcBef>
              <a:buClrTx/>
              <a:buSzTx/>
              <a:buFont typeface="Arial" panose="020B0604020202020204" pitchFamily="34" charset="0"/>
              <a:defRPr/>
            </a:pPr>
            <a:r>
              <a:rPr kumimoji="0" lang="en-US" altLang="zh-CN" sz="2400" b="1" kern="1200" cap="none" spc="0" normalizeH="0" baseline="0" noProof="0" dirty="0">
                <a:solidFill>
                  <a:schemeClr val="tx1"/>
                </a:solidFill>
                <a:latin typeface="Times New Roman" panose="02020603050405020304" pitchFamily="18" charset="0"/>
                <a:ea typeface="+mn-ea"/>
                <a:cs typeface="Times New Roman" panose="02020603050405020304" pitchFamily="18" charset="0"/>
              </a:rPr>
              <a:t>PQDT</a:t>
            </a:r>
            <a:r>
              <a:rPr kumimoji="0" lang="zh-CN" altLang="en-US" sz="2400" b="1" kern="1200" cap="none" spc="0" normalizeH="0" baseline="0" noProof="0" dirty="0">
                <a:solidFill>
                  <a:schemeClr val="tx1"/>
                </a:solidFill>
                <a:latin typeface="Times New Roman" panose="02020603050405020304" pitchFamily="18" charset="0"/>
                <a:ea typeface="+mn-ea"/>
                <a:cs typeface="Times New Roman" panose="02020603050405020304" pitchFamily="18" charset="0"/>
              </a:rPr>
              <a:t>博硕士论文数据库</a:t>
            </a:r>
            <a:endParaRPr kumimoji="0" lang="zh-CN" altLang="en-US" sz="2400" b="1" kern="1200" cap="none" spc="0" normalizeH="0" baseline="0" noProof="0" dirty="0">
              <a:solidFill>
                <a:schemeClr val="tx1"/>
              </a:solidFill>
              <a:latin typeface="Times New Roman" panose="02020603050405020304" pitchFamily="18" charset="0"/>
              <a:ea typeface="+mn-ea"/>
              <a:cs typeface="Times New Roman" panose="02020603050405020304" pitchFamily="18" charset="0"/>
            </a:endParaRPr>
          </a:p>
          <a:p>
            <a:pPr marL="457200" indent="-457200" eaLnBrk="1" hangingPunct="1">
              <a:lnSpc>
                <a:spcPct val="100000"/>
              </a:lnSpc>
              <a:buFont typeface="Arial" panose="020B0604020202020204" pitchFamily="34" charset="0"/>
              <a:buChar char="•"/>
            </a:pPr>
            <a:r>
              <a:rPr lang="en-US" altLang="zh-CN" sz="2000" dirty="0">
                <a:latin typeface="Times New Roman" panose="02020603050405020304" pitchFamily="18" charset="0"/>
                <a:ea typeface="+mn-ea"/>
                <a:cs typeface="Times New Roman" panose="02020603050405020304" pitchFamily="18" charset="0"/>
                <a:sym typeface="+mn-ea"/>
              </a:rPr>
              <a:t>PQDT</a:t>
            </a:r>
            <a:r>
              <a:rPr lang="zh-CN" altLang="en-US" sz="2000" dirty="0">
                <a:latin typeface="Times New Roman" panose="02020603050405020304" pitchFamily="18" charset="0"/>
                <a:ea typeface="+mn-ea"/>
                <a:cs typeface="Times New Roman" panose="02020603050405020304" pitchFamily="18" charset="0"/>
                <a:sym typeface="+mn-ea"/>
              </a:rPr>
              <a:t>收录欧美</a:t>
            </a:r>
            <a:r>
              <a:rPr lang="en-US" altLang="zh-CN" sz="2000" dirty="0">
                <a:latin typeface="Times New Roman" panose="02020603050405020304" pitchFamily="18" charset="0"/>
                <a:ea typeface="+mn-ea"/>
                <a:cs typeface="Times New Roman" panose="02020603050405020304" pitchFamily="18" charset="0"/>
                <a:sym typeface="+mn-ea"/>
              </a:rPr>
              <a:t>2000</a:t>
            </a:r>
            <a:r>
              <a:rPr lang="zh-CN" altLang="en-US" sz="2000" dirty="0">
                <a:latin typeface="Times New Roman" panose="02020603050405020304" pitchFamily="18" charset="0"/>
                <a:ea typeface="+mn-ea"/>
                <a:cs typeface="Times New Roman" panose="02020603050405020304" pitchFamily="18" charset="0"/>
                <a:sym typeface="+mn-ea"/>
              </a:rPr>
              <a:t>余所大学</a:t>
            </a:r>
            <a:r>
              <a:rPr lang="en-US" altLang="zh-CN" sz="2000" dirty="0">
                <a:latin typeface="Times New Roman" panose="02020603050405020304" pitchFamily="18" charset="0"/>
                <a:ea typeface="+mn-ea"/>
                <a:cs typeface="Times New Roman" panose="02020603050405020304" pitchFamily="18" charset="0"/>
                <a:sym typeface="+mn-ea"/>
              </a:rPr>
              <a:t>270</a:t>
            </a:r>
            <a:r>
              <a:rPr lang="zh-CN" altLang="en-US" sz="2000" dirty="0">
                <a:latin typeface="Times New Roman" panose="02020603050405020304" pitchFamily="18" charset="0"/>
                <a:ea typeface="+mn-ea"/>
                <a:cs typeface="Times New Roman" panose="02020603050405020304" pitchFamily="18" charset="0"/>
                <a:sym typeface="+mn-ea"/>
              </a:rPr>
              <a:t>万篇学位论文，涵盖文、理、工、农、医等各个学科。</a:t>
            </a:r>
            <a:endParaRPr lang="zh-CN" altLang="en-US" sz="2000" dirty="0">
              <a:latin typeface="Times New Roman" panose="02020603050405020304" pitchFamily="18" charset="0"/>
              <a:ea typeface="+mn-ea"/>
              <a:cs typeface="Times New Roman" panose="02020603050405020304" pitchFamily="18" charset="0"/>
            </a:endParaRPr>
          </a:p>
          <a:p>
            <a:pPr marL="457200" indent="-457200" eaLnBrk="1" hangingPunct="1">
              <a:lnSpc>
                <a:spcPct val="100000"/>
              </a:lnSpc>
              <a:buFont typeface="Arial" panose="020B0604020202020204" pitchFamily="34" charset="0"/>
              <a:buChar char="•"/>
            </a:pPr>
            <a:r>
              <a:rPr lang="zh-CN" altLang="en-US" sz="2000" dirty="0">
                <a:latin typeface="Times New Roman" panose="02020603050405020304" pitchFamily="18" charset="0"/>
                <a:ea typeface="+mn-ea"/>
                <a:cs typeface="Times New Roman" panose="02020603050405020304" pitchFamily="18" charset="0"/>
                <a:sym typeface="+mn-ea"/>
              </a:rPr>
              <a:t>我校参与国内高校联盟采购，经过九年的建设，在</a:t>
            </a:r>
            <a:r>
              <a:rPr lang="en-US" altLang="zh-CN" sz="2000" dirty="0">
                <a:latin typeface="Times New Roman" panose="02020603050405020304" pitchFamily="18" charset="0"/>
                <a:ea typeface="+mn-ea"/>
                <a:cs typeface="Times New Roman" panose="02020603050405020304" pitchFamily="18" charset="0"/>
                <a:sym typeface="+mn-ea"/>
              </a:rPr>
              <a:t>ProQuest</a:t>
            </a:r>
            <a:r>
              <a:rPr lang="zh-CN" altLang="en-US" sz="2000" dirty="0">
                <a:latin typeface="Times New Roman" panose="02020603050405020304" pitchFamily="18" charset="0"/>
                <a:ea typeface="+mn-ea"/>
                <a:cs typeface="Times New Roman" panose="02020603050405020304" pitchFamily="18" charset="0"/>
                <a:sym typeface="+mn-ea"/>
              </a:rPr>
              <a:t>学位论文全文数据库</a:t>
            </a:r>
            <a:r>
              <a:rPr lang="en-US" altLang="zh-CN" sz="2000" dirty="0">
                <a:latin typeface="Times New Roman" panose="02020603050405020304" pitchFamily="18" charset="0"/>
                <a:ea typeface="+mn-ea"/>
                <a:cs typeface="Times New Roman" panose="02020603050405020304" pitchFamily="18" charset="0"/>
                <a:sym typeface="+mn-ea"/>
              </a:rPr>
              <a:t>CALIS</a:t>
            </a:r>
            <a:r>
              <a:rPr lang="zh-CN" altLang="en-US" sz="2000" dirty="0">
                <a:latin typeface="Times New Roman" panose="02020603050405020304" pitchFamily="18" charset="0"/>
                <a:ea typeface="+mn-ea"/>
                <a:cs typeface="Times New Roman" panose="02020603050405020304" pitchFamily="18" charset="0"/>
                <a:sym typeface="+mn-ea"/>
              </a:rPr>
              <a:t>镜像网站上可访问的学位论文全文数据已超过</a:t>
            </a:r>
            <a:r>
              <a:rPr lang="en-US" altLang="zh-CN" sz="2000" dirty="0">
                <a:solidFill>
                  <a:srgbClr val="DF4329"/>
                </a:solidFill>
                <a:latin typeface="Times New Roman" panose="02020603050405020304" pitchFamily="18" charset="0"/>
                <a:ea typeface="+mn-ea"/>
                <a:cs typeface="Times New Roman" panose="02020603050405020304" pitchFamily="18" charset="0"/>
                <a:sym typeface="+mn-ea"/>
              </a:rPr>
              <a:t>35</a:t>
            </a:r>
            <a:r>
              <a:rPr lang="zh-CN" altLang="en-US" sz="2000" dirty="0">
                <a:solidFill>
                  <a:srgbClr val="DF4329"/>
                </a:solidFill>
                <a:latin typeface="Times New Roman" panose="02020603050405020304" pitchFamily="18" charset="0"/>
                <a:ea typeface="+mn-ea"/>
                <a:cs typeface="Times New Roman" panose="02020603050405020304" pitchFamily="18" charset="0"/>
                <a:sym typeface="+mn-ea"/>
              </a:rPr>
              <a:t>万篇。</a:t>
            </a:r>
            <a:endParaRPr lang="zh-CN" altLang="en-US" sz="2000" dirty="0">
              <a:latin typeface="Times New Roman" panose="02020603050405020304" pitchFamily="18" charset="0"/>
              <a:ea typeface="+mn-ea"/>
              <a:cs typeface="Times New Roman" panose="02020603050405020304" pitchFamily="18" charset="0"/>
            </a:endParaRPr>
          </a:p>
          <a:p>
            <a:pPr marL="457200" indent="-457200" eaLnBrk="1" hangingPunct="1">
              <a:lnSpc>
                <a:spcPct val="100000"/>
              </a:lnSpc>
              <a:buFont typeface="Arial" panose="020B0604020202020204" pitchFamily="34" charset="0"/>
              <a:buChar char="•"/>
            </a:pPr>
            <a:r>
              <a:rPr lang="zh-CN" altLang="en-US" sz="2000" dirty="0">
                <a:latin typeface="Times New Roman" panose="02020603050405020304" pitchFamily="18" charset="0"/>
                <a:ea typeface="+mn-ea"/>
                <a:cs typeface="Times New Roman" panose="02020603050405020304" pitchFamily="18" charset="0"/>
                <a:sym typeface="+mn-ea"/>
              </a:rPr>
              <a:t>我校每年仅需购买</a:t>
            </a:r>
            <a:r>
              <a:rPr lang="en-US" altLang="zh-CN" sz="2000" dirty="0">
                <a:latin typeface="Times New Roman" panose="02020603050405020304" pitchFamily="18" charset="0"/>
                <a:ea typeface="+mn-ea"/>
                <a:cs typeface="Times New Roman" panose="02020603050405020304" pitchFamily="18" charset="0"/>
                <a:sym typeface="+mn-ea"/>
              </a:rPr>
              <a:t>200</a:t>
            </a:r>
            <a:r>
              <a:rPr lang="zh-CN" altLang="en-US" sz="2000" dirty="0">
                <a:latin typeface="Times New Roman" panose="02020603050405020304" pitchFamily="18" charset="0"/>
                <a:ea typeface="+mn-ea"/>
                <a:cs typeface="Times New Roman" panose="02020603050405020304" pitchFamily="18" charset="0"/>
                <a:sym typeface="+mn-ea"/>
              </a:rPr>
              <a:t>篇左右的论文，但可以同时在网上查阅集团全部购买的论文，这是比较成功的资源共享实例。</a:t>
            </a:r>
            <a:endParaRPr lang="zh-CN" altLang="en-US" sz="2000" dirty="0">
              <a:latin typeface="Times New Roman" panose="02020603050405020304" pitchFamily="18" charset="0"/>
              <a:ea typeface="+mn-ea"/>
              <a:cs typeface="Times New Roman" panose="02020603050405020304" pitchFamily="18" charset="0"/>
            </a:endParaRPr>
          </a:p>
          <a:p>
            <a:pPr marR="0" defTabSz="914400" eaLnBrk="1" hangingPunct="1">
              <a:spcBef>
                <a:spcPct val="50000"/>
              </a:spcBef>
              <a:buClrTx/>
              <a:buSzTx/>
              <a:buFontTx/>
              <a:defRPr/>
            </a:pPr>
            <a:endParaRPr kumimoji="0" lang="zh-CN" altLang="en-US" sz="2000" kern="1200" cap="none" spc="0" normalizeH="0" baseline="0" noProof="0" dirty="0">
              <a:solidFill>
                <a:srgbClr val="FF0000"/>
              </a:solidFill>
              <a:latin typeface="Times New Roman" panose="02020603050405020304" pitchFamily="18" charset="0"/>
              <a:ea typeface="+mn-ea"/>
              <a:cs typeface="Times New Roman" panose="02020603050405020304" pitchFamily="18" charset="0"/>
            </a:endParaRPr>
          </a:p>
        </p:txBody>
      </p:sp>
      <p:pic>
        <p:nvPicPr>
          <p:cNvPr id="27653" name="图片 1"/>
          <p:cNvPicPr>
            <a:picLocks noChangeAspect="1"/>
          </p:cNvPicPr>
          <p:nvPr/>
        </p:nvPicPr>
        <p:blipFill>
          <a:blip r:embed="rId1"/>
          <a:stretch>
            <a:fillRect/>
          </a:stretch>
        </p:blipFill>
        <p:spPr>
          <a:xfrm>
            <a:off x="899795" y="3500755"/>
            <a:ext cx="7181215" cy="2780665"/>
          </a:xfrm>
          <a:prstGeom prst="rect">
            <a:avLst/>
          </a:prstGeom>
          <a:noFill/>
          <a:ln w="9525">
            <a:noFill/>
          </a:ln>
        </p:spPr>
      </p:pic>
    </p:spTree>
  </p:cSld>
  <p:clrMapOvr>
    <a:masterClrMapping/>
  </p:clrMapOvr>
  <p:transition advTm="7800">
    <p:cover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Rectangle 3"/>
          <p:cNvSpPr>
            <a:spLocks noGrp="1"/>
          </p:cNvSpPr>
          <p:nvPr>
            <p:ph type="body" idx="4294967295"/>
          </p:nvPr>
        </p:nvSpPr>
        <p:spPr>
          <a:xfrm>
            <a:off x="755333" y="717868"/>
            <a:ext cx="5329237" cy="647700"/>
          </a:xfrm>
        </p:spPr>
        <p:txBody>
          <a:bodyPr vert="horz" wrap="square" lIns="91440" tIns="45720" rIns="91440" bIns="45720" anchor="t"/>
          <a:p>
            <a:pPr>
              <a:buNone/>
            </a:pPr>
            <a:r>
              <a:rPr lang="en-US" sz="3200" b="1" dirty="0">
                <a:latin typeface="黑体" panose="02010609060101010101" pitchFamily="49" charset="-122"/>
                <a:ea typeface="黑体" panose="02010609060101010101" pitchFamily="49" charset="-122"/>
                <a:cs typeface="黑体" panose="02010609060101010101" pitchFamily="49" charset="-122"/>
              </a:rPr>
              <a:t>5.</a:t>
            </a:r>
            <a:r>
              <a:rPr lang="zh-CN" altLang="en-US" sz="3200" b="1" dirty="0">
                <a:latin typeface="黑体" panose="02010609060101010101" pitchFamily="49" charset="-122"/>
                <a:ea typeface="黑体" panose="02010609060101010101" pitchFamily="49" charset="-122"/>
                <a:cs typeface="黑体" panose="02010609060101010101" pitchFamily="49" charset="-122"/>
              </a:rPr>
              <a:t>外文引文索引文摘数据库</a:t>
            </a:r>
            <a:endParaRPr lang="zh-CN" altLang="en-US" sz="3200" b="1" dirty="0">
              <a:latin typeface="黑体" panose="02010609060101010101" pitchFamily="49" charset="-122"/>
              <a:ea typeface="黑体" panose="02010609060101010101" pitchFamily="49" charset="-122"/>
              <a:cs typeface="黑体" panose="02010609060101010101" pitchFamily="49" charset="-122"/>
            </a:endParaRPr>
          </a:p>
        </p:txBody>
      </p:sp>
      <p:sp>
        <p:nvSpPr>
          <p:cNvPr id="121860" name="Text Box 4"/>
          <p:cNvSpPr txBox="1">
            <a:spLocks noChangeArrowheads="1"/>
          </p:cNvSpPr>
          <p:nvPr/>
        </p:nvSpPr>
        <p:spPr bwMode="auto">
          <a:xfrm>
            <a:off x="612140" y="1628775"/>
            <a:ext cx="7973695" cy="3476625"/>
          </a:xfrm>
          <a:prstGeom prst="rect">
            <a:avLst/>
          </a:prstGeom>
          <a:noFill/>
          <a:ln w="9525">
            <a:noFill/>
            <a:miter lim="800000"/>
          </a:ln>
          <a:effectLst>
            <a:prstShdw prst="shdw13" dist="53882" dir="13500000">
              <a:schemeClr val="accent1">
                <a:gamma/>
                <a:shade val="60000"/>
                <a:invGamma/>
                <a:alpha val="50000"/>
              </a:schemeClr>
            </a:prstShdw>
          </a:effectLst>
        </p:spPr>
        <p:txBody>
          <a:bodyPr wrap="square">
            <a:spAutoFit/>
          </a:bodyPr>
          <a:lstStyle/>
          <a:p>
            <a:pPr marL="342900" marR="0" indent="-342900" defTabSz="914400" eaLnBrk="1" hangingPunct="1">
              <a:spcBef>
                <a:spcPct val="50000"/>
              </a:spcBef>
              <a:buClrTx/>
              <a:buSzTx/>
              <a:buFont typeface="Wingdings" panose="05000000000000000000" charset="0"/>
              <a:buChar char="p"/>
              <a:defRPr/>
            </a:pPr>
            <a:r>
              <a:rPr kumimoji="0" lang="en-US" altLang="zh-CN" sz="2200" kern="1200" cap="none" spc="0" normalizeH="0" baseline="0" noProof="0" dirty="0">
                <a:latin typeface="Times New Roman" panose="02020603050405020304" pitchFamily="18" charset="0"/>
                <a:ea typeface="+mn-ea"/>
                <a:cs typeface="Times New Roman" panose="02020603050405020304" pitchFamily="18" charset="0"/>
              </a:rPr>
              <a:t> Web of Science </a:t>
            </a:r>
            <a:r>
              <a:rPr kumimoji="0" lang="zh-CN" altLang="en-US" sz="2200" kern="1200" cap="none" spc="0" normalizeH="0" baseline="0" noProof="0" dirty="0">
                <a:latin typeface="Times New Roman" panose="02020603050405020304" pitchFamily="18" charset="0"/>
                <a:ea typeface="+mn-ea"/>
                <a:cs typeface="Times New Roman" panose="02020603050405020304" pitchFamily="18" charset="0"/>
              </a:rPr>
              <a:t>核心合集（</a:t>
            </a:r>
            <a:r>
              <a:rPr kumimoji="0" lang="en-US" altLang="zh-CN" sz="2200" kern="1200" cap="none" spc="0" normalizeH="0" baseline="0" noProof="0" dirty="0">
                <a:latin typeface="Times New Roman" panose="02020603050405020304" pitchFamily="18" charset="0"/>
                <a:ea typeface="+mn-ea"/>
                <a:cs typeface="Times New Roman" panose="02020603050405020304" pitchFamily="18" charset="0"/>
              </a:rPr>
              <a:t>SCIE</a:t>
            </a:r>
            <a:r>
              <a:rPr kumimoji="0" lang="zh-CN" altLang="en-US" sz="2200" kern="1200" cap="none" spc="0" normalizeH="0" baseline="0" noProof="0" dirty="0">
                <a:latin typeface="Times New Roman" panose="02020603050405020304" pitchFamily="18" charset="0"/>
                <a:ea typeface="+mn-ea"/>
                <a:cs typeface="Times New Roman" panose="02020603050405020304" pitchFamily="18" charset="0"/>
              </a:rPr>
              <a:t>：科学引文索引、</a:t>
            </a:r>
            <a:r>
              <a:rPr lang="en-US" altLang="zh-CN" sz="2200" noProof="0" dirty="0">
                <a:latin typeface="Times New Roman" panose="02020603050405020304" pitchFamily="18" charset="0"/>
                <a:ea typeface="+mn-ea"/>
                <a:cs typeface="Times New Roman" panose="02020603050405020304" pitchFamily="18" charset="0"/>
                <a:sym typeface="+mn-ea"/>
              </a:rPr>
              <a:t>SSCI</a:t>
            </a:r>
            <a:r>
              <a:rPr lang="zh-CN" altLang="en-US" sz="2200" noProof="0" dirty="0">
                <a:latin typeface="Times New Roman" panose="02020603050405020304" pitchFamily="18" charset="0"/>
                <a:ea typeface="+mn-ea"/>
                <a:cs typeface="Times New Roman" panose="02020603050405020304" pitchFamily="18" charset="0"/>
                <a:sym typeface="+mn-ea"/>
              </a:rPr>
              <a:t>：社会科学引文索引、</a:t>
            </a:r>
            <a:r>
              <a:rPr lang="en-US" altLang="zh-CN" sz="2200" noProof="0" dirty="0">
                <a:latin typeface="Times New Roman" panose="02020603050405020304" pitchFamily="18" charset="0"/>
                <a:ea typeface="+mn-ea"/>
                <a:cs typeface="Times New Roman" panose="02020603050405020304" pitchFamily="18" charset="0"/>
                <a:sym typeface="+mn-ea"/>
              </a:rPr>
              <a:t>A&amp;HCI</a:t>
            </a:r>
            <a:r>
              <a:rPr lang="zh-CN" altLang="en-US" sz="2200" noProof="0" dirty="0">
                <a:latin typeface="Times New Roman" panose="02020603050405020304" pitchFamily="18" charset="0"/>
                <a:ea typeface="+mn-ea"/>
                <a:cs typeface="Times New Roman" panose="02020603050405020304" pitchFamily="18" charset="0"/>
                <a:sym typeface="+mn-ea"/>
              </a:rPr>
              <a:t>：艺术与人文引文索引、</a:t>
            </a:r>
            <a:r>
              <a:rPr kumimoji="0" lang="en-US" altLang="zh-CN" sz="2200" kern="1200" cap="none" spc="0" normalizeH="0" baseline="0" noProof="0" dirty="0">
                <a:latin typeface="Times New Roman" panose="02020603050405020304" pitchFamily="18" charset="0"/>
                <a:ea typeface="+mn-ea"/>
                <a:cs typeface="Times New Roman" panose="02020603050405020304" pitchFamily="18" charset="0"/>
              </a:rPr>
              <a:t>ESCI</a:t>
            </a:r>
            <a:r>
              <a:rPr kumimoji="0" lang="zh-CN" altLang="en-US" sz="2200" kern="1200" cap="none" spc="0" normalizeH="0" baseline="0" noProof="0" dirty="0">
                <a:latin typeface="Times New Roman" panose="02020603050405020304" pitchFamily="18" charset="0"/>
                <a:ea typeface="+mn-ea"/>
                <a:cs typeface="Times New Roman" panose="02020603050405020304" pitchFamily="18" charset="0"/>
              </a:rPr>
              <a:t>引文索引、</a:t>
            </a:r>
            <a:r>
              <a:rPr kumimoji="0" lang="en-US" altLang="zh-CN" sz="2200" kern="1200" cap="none" spc="0" normalizeH="0" baseline="0" noProof="0" dirty="0">
                <a:latin typeface="Times New Roman" panose="02020603050405020304" pitchFamily="18" charset="0"/>
                <a:ea typeface="+mn-ea"/>
                <a:cs typeface="Times New Roman" panose="02020603050405020304" pitchFamily="18" charset="0"/>
              </a:rPr>
              <a:t>Current Chemical Reactions (CCR-EXPANDED)</a:t>
            </a:r>
            <a:r>
              <a:rPr kumimoji="0" lang="zh-CN" altLang="en-US" sz="2200" kern="1200" cap="none" spc="0" normalizeH="0" baseline="0" noProof="0" dirty="0">
                <a:latin typeface="Times New Roman" panose="02020603050405020304" pitchFamily="18" charset="0"/>
                <a:ea typeface="+mn-ea"/>
                <a:cs typeface="Times New Roman" panose="02020603050405020304" pitchFamily="18" charset="0"/>
              </a:rPr>
              <a:t>、</a:t>
            </a:r>
            <a:r>
              <a:rPr kumimoji="0" lang="en-US" altLang="zh-CN" sz="2200" kern="1200" cap="none" spc="0" normalizeH="0" baseline="0" noProof="0" dirty="0">
                <a:latin typeface="Times New Roman" panose="02020603050405020304" pitchFamily="18" charset="0"/>
                <a:ea typeface="+mn-ea"/>
                <a:cs typeface="Times New Roman" panose="02020603050405020304" pitchFamily="18" charset="0"/>
              </a:rPr>
              <a:t>Index Chemicus (IC) </a:t>
            </a:r>
            <a:r>
              <a:rPr kumimoji="0" lang="zh-CN" altLang="en-US" sz="2200" kern="1200" cap="none" spc="0" normalizeH="0" baseline="0" noProof="0" dirty="0">
                <a:latin typeface="Times New Roman" panose="02020603050405020304" pitchFamily="18" charset="0"/>
                <a:ea typeface="+mn-ea"/>
                <a:cs typeface="Times New Roman" panose="02020603050405020304" pitchFamily="18" charset="0"/>
              </a:rPr>
              <a:t>）</a:t>
            </a:r>
            <a:endParaRPr kumimoji="0" lang="en-US" altLang="zh-CN" sz="2200" kern="1200" cap="none" spc="0" normalizeH="0" baseline="0" noProof="0" dirty="0">
              <a:latin typeface="Times New Roman" panose="02020603050405020304" pitchFamily="18" charset="0"/>
              <a:ea typeface="+mn-ea"/>
              <a:cs typeface="Times New Roman" panose="02020603050405020304" pitchFamily="18" charset="0"/>
            </a:endParaRPr>
          </a:p>
          <a:p>
            <a:pPr marL="342900" marR="0" indent="-342900" defTabSz="914400" eaLnBrk="1" hangingPunct="1">
              <a:spcBef>
                <a:spcPct val="50000"/>
              </a:spcBef>
              <a:buClrTx/>
              <a:buSzTx/>
              <a:buFont typeface="Wingdings" panose="05000000000000000000" charset="0"/>
              <a:buChar char="p"/>
              <a:defRPr/>
            </a:pPr>
            <a:r>
              <a:rPr kumimoji="0" lang="en-US" altLang="zh-CN" sz="2200" kern="1200" cap="none" spc="0" normalizeH="0" baseline="0" noProof="0" dirty="0">
                <a:latin typeface="Times New Roman" panose="02020603050405020304" pitchFamily="18" charset="0"/>
                <a:ea typeface="+mn-ea"/>
                <a:cs typeface="Times New Roman" panose="02020603050405020304" pitchFamily="18" charset="0"/>
              </a:rPr>
              <a:t> JCR《</a:t>
            </a:r>
            <a:r>
              <a:rPr kumimoji="0" lang="zh-CN" altLang="en-US" sz="2200" kern="1200" cap="none" spc="0" normalizeH="0" baseline="0" noProof="0" dirty="0">
                <a:latin typeface="Times New Roman" panose="02020603050405020304" pitchFamily="18" charset="0"/>
                <a:ea typeface="+mn-ea"/>
                <a:cs typeface="Times New Roman" panose="02020603050405020304" pitchFamily="18" charset="0"/>
              </a:rPr>
              <a:t>期刊引用报告</a:t>
            </a:r>
            <a:r>
              <a:rPr kumimoji="0" lang="en-US" altLang="zh-CN" sz="2200" kern="1200" cap="none" spc="0" normalizeH="0" baseline="0" noProof="0" dirty="0">
                <a:latin typeface="Times New Roman" panose="02020603050405020304" pitchFamily="18" charset="0"/>
                <a:ea typeface="+mn-ea"/>
                <a:cs typeface="Times New Roman" panose="02020603050405020304" pitchFamily="18" charset="0"/>
              </a:rPr>
              <a:t>》</a:t>
            </a:r>
            <a:endParaRPr kumimoji="0" lang="en-US" altLang="zh-CN" sz="2200" kern="1200" cap="none" spc="0" normalizeH="0" baseline="0" noProof="0" dirty="0">
              <a:latin typeface="Times New Roman" panose="02020603050405020304" pitchFamily="18" charset="0"/>
              <a:ea typeface="+mn-ea"/>
              <a:cs typeface="Times New Roman" panose="02020603050405020304" pitchFamily="18" charset="0"/>
            </a:endParaRPr>
          </a:p>
          <a:p>
            <a:pPr marL="342900" marR="0" indent="-342900" defTabSz="914400" eaLnBrk="1" hangingPunct="1">
              <a:spcBef>
                <a:spcPct val="50000"/>
              </a:spcBef>
              <a:buClrTx/>
              <a:buSzTx/>
              <a:buFont typeface="Wingdings" panose="05000000000000000000" charset="0"/>
              <a:buChar char="p"/>
              <a:defRPr/>
            </a:pPr>
            <a:r>
              <a:rPr kumimoji="0" lang="en-US" altLang="zh-CN" sz="2200" kern="1200" cap="none" spc="0" normalizeH="0" baseline="0" noProof="0" dirty="0">
                <a:latin typeface="Times New Roman" panose="02020603050405020304" pitchFamily="18" charset="0"/>
                <a:ea typeface="+mn-ea"/>
                <a:cs typeface="Times New Roman" panose="02020603050405020304" pitchFamily="18" charset="0"/>
              </a:rPr>
              <a:t> ESI</a:t>
            </a:r>
            <a:r>
              <a:rPr kumimoji="0" lang="zh-CN" altLang="en-US" sz="2200" kern="1200" cap="none" spc="0" normalizeH="0" baseline="0" noProof="0" dirty="0">
                <a:latin typeface="Times New Roman" panose="02020603050405020304" pitchFamily="18" charset="0"/>
                <a:ea typeface="+mn-ea"/>
                <a:cs typeface="Times New Roman" panose="02020603050405020304" pitchFamily="18" charset="0"/>
              </a:rPr>
              <a:t>基本科学指标数据库</a:t>
            </a:r>
            <a:endParaRPr kumimoji="0" lang="en-US" altLang="zh-CN" sz="2200" kern="1200" cap="none" spc="0" normalizeH="0" baseline="0" noProof="0" dirty="0">
              <a:latin typeface="Times New Roman" panose="02020603050405020304" pitchFamily="18" charset="0"/>
              <a:ea typeface="+mn-ea"/>
              <a:cs typeface="Times New Roman" panose="02020603050405020304" pitchFamily="18" charset="0"/>
            </a:endParaRPr>
          </a:p>
          <a:p>
            <a:pPr marL="342900" marR="0" indent="-342900" defTabSz="914400" eaLnBrk="1" hangingPunct="1">
              <a:spcBef>
                <a:spcPct val="50000"/>
              </a:spcBef>
              <a:buClrTx/>
              <a:buSzTx/>
              <a:buFont typeface="Wingdings" panose="05000000000000000000" charset="0"/>
              <a:buChar char="p"/>
              <a:defRPr/>
            </a:pPr>
            <a:r>
              <a:rPr kumimoji="0" lang="en-US" altLang="zh-CN" sz="2200" kern="1200" cap="none" spc="0" normalizeH="0" baseline="0" noProof="0" dirty="0">
                <a:latin typeface="Times New Roman" panose="02020603050405020304" pitchFamily="18" charset="0"/>
                <a:ea typeface="+mn-ea"/>
                <a:cs typeface="Times New Roman" panose="02020603050405020304" pitchFamily="18" charset="0"/>
              </a:rPr>
              <a:t> SciFinder Academic</a:t>
            </a:r>
            <a:r>
              <a:rPr kumimoji="0" lang="zh-CN" altLang="en-US" sz="2200" kern="1200" cap="none" spc="0" normalizeH="0" baseline="0" noProof="0" dirty="0">
                <a:latin typeface="Times New Roman" panose="02020603050405020304" pitchFamily="18" charset="0"/>
                <a:ea typeface="+mn-ea"/>
                <a:cs typeface="Times New Roman" panose="02020603050405020304" pitchFamily="18" charset="0"/>
              </a:rPr>
              <a:t>美国化学文摘库</a:t>
            </a:r>
            <a:endParaRPr kumimoji="0" lang="zh-CN" altLang="en-US" sz="2200" kern="1200" cap="none" spc="0" normalizeH="0" baseline="0" noProof="0" dirty="0">
              <a:latin typeface="Times New Roman" panose="02020603050405020304" pitchFamily="18" charset="0"/>
              <a:ea typeface="+mn-ea"/>
              <a:cs typeface="Times New Roman" panose="02020603050405020304" pitchFamily="18" charset="0"/>
            </a:endParaRPr>
          </a:p>
          <a:p>
            <a:pPr marL="342900" marR="0" indent="-342900" defTabSz="914400" eaLnBrk="1" hangingPunct="1">
              <a:spcBef>
                <a:spcPct val="50000"/>
              </a:spcBef>
              <a:buClrTx/>
              <a:buSzTx/>
              <a:buFont typeface="Wingdings" panose="05000000000000000000" charset="0"/>
              <a:buChar char="p"/>
              <a:defRPr/>
            </a:pPr>
            <a:r>
              <a:rPr kumimoji="0" lang="en-US" altLang="zh-CN" sz="2200" kern="1200" cap="none" spc="0" normalizeH="0" baseline="0" noProof="0" dirty="0">
                <a:latin typeface="Times New Roman" panose="02020603050405020304" pitchFamily="18" charset="0"/>
                <a:ea typeface="+mn-ea"/>
                <a:cs typeface="Times New Roman" panose="02020603050405020304" pitchFamily="18" charset="0"/>
              </a:rPr>
              <a:t>……</a:t>
            </a:r>
            <a:endParaRPr kumimoji="0" lang="en-US" altLang="zh-CN" sz="2200" kern="1200" cap="none" spc="0" normalizeH="0" baseline="0" noProof="0" dirty="0">
              <a:latin typeface="Times New Roman" panose="02020603050405020304" pitchFamily="18" charset="0"/>
              <a:ea typeface="+mn-ea"/>
              <a:cs typeface="Times New Roman" panose="02020603050405020304" pitchFamily="18" charset="0"/>
            </a:endParaRPr>
          </a:p>
        </p:txBody>
      </p:sp>
    </p:spTree>
  </p:cSld>
  <p:clrMapOvr>
    <a:masterClrMapping/>
  </p:clrMapOvr>
  <p:transition advTm="7800">
    <p:cover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AutoShape 2"/>
          <p:cNvSpPr>
            <a:spLocks noGrp="1"/>
          </p:cNvSpPr>
          <p:nvPr>
            <p:ph type="title"/>
          </p:nvPr>
        </p:nvSpPr>
        <p:spPr>
          <a:xfrm>
            <a:off x="467995" y="332740"/>
            <a:ext cx="8229600" cy="518160"/>
          </a:xfrm>
        </p:spPr>
        <p:txBody>
          <a:bodyPr vert="horz" wrap="square" lIns="91440" tIns="45720" rIns="91440" bIns="45720" rtlCol="0" anchor="b">
            <a:noAutofit/>
          </a:bodyPr>
          <a:p>
            <a:pPr marL="571500" lvl="0" indent="-571500" algn="l" defTabSz="914400" eaLnBrk="1" hangingPunct="1">
              <a:buClrTx/>
              <a:buSzTx/>
              <a:buFont typeface="Wingdings" panose="05000000000000000000" charset="0"/>
              <a:buChar char="p"/>
            </a:pPr>
            <a:r>
              <a:rPr lang="en-US" altLang="en-US" sz="3100" dirty="0">
                <a:latin typeface="+mn-lt"/>
                <a:ea typeface="黑体" panose="02010609060101010101" pitchFamily="49" charset="-122"/>
                <a:cs typeface="+mn-lt"/>
                <a:sym typeface="+mn-ea"/>
              </a:rPr>
              <a:t>Web of Science </a:t>
            </a:r>
            <a:r>
              <a:rPr lang="en-US" altLang="en-US" sz="3100" dirty="0">
                <a:latin typeface="+mn-lt"/>
                <a:ea typeface="黑体" panose="02010609060101010101" pitchFamily="49" charset="-122"/>
                <a:cs typeface="+mn-lt"/>
                <a:sym typeface="+mn-ea"/>
              </a:rPr>
              <a:t>核心合集</a:t>
            </a:r>
            <a:endParaRPr lang="en-US" altLang="en-US" sz="3100" dirty="0">
              <a:latin typeface="+mn-lt"/>
              <a:ea typeface="黑体" panose="02010609060101010101" pitchFamily="49" charset="-122"/>
              <a:cs typeface="+mn-lt"/>
              <a:sym typeface="+mn-ea"/>
            </a:endParaRPr>
          </a:p>
        </p:txBody>
      </p:sp>
      <p:sp>
        <p:nvSpPr>
          <p:cNvPr id="76803" name="Rectangle 3"/>
          <p:cNvSpPr>
            <a:spLocks noGrp="1"/>
          </p:cNvSpPr>
          <p:nvPr>
            <p:ph idx="1"/>
          </p:nvPr>
        </p:nvSpPr>
        <p:spPr>
          <a:xfrm>
            <a:off x="612140" y="850900"/>
            <a:ext cx="8195310" cy="2632075"/>
          </a:xfrm>
        </p:spPr>
        <p:txBody>
          <a:bodyPr vert="horz" wrap="square" lIns="91440" tIns="45720" rIns="91440" bIns="45720" anchor="t"/>
          <a:p>
            <a:pPr eaLnBrk="1" hangingPunct="1">
              <a:buFont typeface="Arial" panose="020B0604020202020204" pitchFamily="34" charset="0"/>
              <a:buChar char="•"/>
            </a:pPr>
            <a:r>
              <a:rPr sz="2000" dirty="0">
                <a:latin typeface="Times New Roman" panose="02020603050405020304" pitchFamily="18" charset="0"/>
                <a:cs typeface="Times New Roman" panose="02020603050405020304" pitchFamily="18" charset="0"/>
              </a:rPr>
              <a:t>Web of Science</a:t>
            </a:r>
            <a:r>
              <a:rPr sz="2000" baseline="30000" dirty="0">
                <a:solidFill>
                  <a:schemeClr val="tx1"/>
                </a:solidFill>
                <a:uFillTx/>
                <a:latin typeface="Times New Roman" panose="02020603050405020304" pitchFamily="18" charset="0"/>
                <a:cs typeface="Times New Roman" panose="02020603050405020304" pitchFamily="18" charset="0"/>
              </a:rPr>
              <a:t>TM</a:t>
            </a:r>
            <a:r>
              <a:rPr sz="2000" dirty="0">
                <a:latin typeface="Times New Roman" panose="02020603050405020304" pitchFamily="18" charset="0"/>
                <a:cs typeface="Times New Roman" panose="02020603050405020304" pitchFamily="18" charset="0"/>
              </a:rPr>
              <a:t>核心合集是获取全球学术信息的重要数据库，</a:t>
            </a:r>
            <a:r>
              <a:rPr lang="zh-CN" altLang="en-US" sz="2000" dirty="0">
                <a:latin typeface="Times New Roman" panose="02020603050405020304" pitchFamily="18" charset="0"/>
                <a:cs typeface="Times New Roman" panose="02020603050405020304" pitchFamily="18" charset="0"/>
              </a:rPr>
              <a:t>由</a:t>
            </a:r>
            <a:r>
              <a:rPr lang="en-US" altLang="zh-CN" sz="2000" dirty="0">
                <a:latin typeface="Times New Roman" panose="02020603050405020304" pitchFamily="18" charset="0"/>
                <a:cs typeface="Times New Roman" panose="02020603050405020304" pitchFamily="18" charset="0"/>
              </a:rPr>
              <a:t>Clarivate Analytics</a:t>
            </a:r>
            <a:r>
              <a:rPr lang="zh-CN" altLang="en-US" sz="2000" dirty="0">
                <a:latin typeface="Times New Roman" panose="02020603050405020304" pitchFamily="18" charset="0"/>
                <a:cs typeface="Times New Roman" panose="02020603050405020304" pitchFamily="18" charset="0"/>
              </a:rPr>
              <a:t>运营，</a:t>
            </a:r>
            <a:r>
              <a:rPr sz="2000" dirty="0">
                <a:latin typeface="Times New Roman" panose="02020603050405020304" pitchFamily="18" charset="0"/>
                <a:cs typeface="Times New Roman" panose="02020603050405020304" pitchFamily="18" charset="0"/>
              </a:rPr>
              <a:t>它收录了全球2万多种权威的、高影响力的学术期刊，超过20万份会议录以及10万多种科技图书的题录摘要，内容涵盖自然科学、工程技术、生物医学、社会科学、艺术与人文等领域。</a:t>
            </a:r>
            <a:endParaRPr sz="20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Char char="•"/>
            </a:pPr>
            <a:r>
              <a:rPr sz="2000" dirty="0">
                <a:latin typeface="Times New Roman" panose="02020603050405020304" pitchFamily="18" charset="0"/>
                <a:cs typeface="Times New Roman" panose="02020603050405020304" pitchFamily="18" charset="0"/>
              </a:rPr>
              <a:t>Web of Science</a:t>
            </a:r>
            <a:r>
              <a:rPr sz="2000" baseline="30000" dirty="0">
                <a:solidFill>
                  <a:schemeClr val="tx1"/>
                </a:solidFill>
                <a:uFillTx/>
                <a:latin typeface="Times New Roman" panose="02020603050405020304" pitchFamily="18" charset="0"/>
                <a:cs typeface="Times New Roman" panose="02020603050405020304" pitchFamily="18" charset="0"/>
              </a:rPr>
              <a:t>TM</a:t>
            </a:r>
            <a:r>
              <a:rPr sz="2000" dirty="0">
                <a:latin typeface="Times New Roman" panose="02020603050405020304" pitchFamily="18" charset="0"/>
                <a:cs typeface="Times New Roman" panose="02020603050405020304" pitchFamily="18" charset="0"/>
              </a:rPr>
              <a:t>核心合集拥有严格的筛选机制，其依据文献计量学中的布拉德福定律，只收录各学科领域中的重要学术期刊和重要的国际学术会议。选择过程中立无偏见，且已历经半个多世纪的考验。</a:t>
            </a:r>
            <a:endParaRPr sz="20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593725" y="3429000"/>
            <a:ext cx="8213725" cy="322072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AutoShape 2"/>
          <p:cNvSpPr>
            <a:spLocks noGrp="1"/>
          </p:cNvSpPr>
          <p:nvPr>
            <p:ph type="title"/>
          </p:nvPr>
        </p:nvSpPr>
        <p:spPr>
          <a:xfrm>
            <a:off x="37465" y="332740"/>
            <a:ext cx="8229600" cy="678815"/>
          </a:xfrm>
        </p:spPr>
        <p:txBody>
          <a:bodyPr vert="horz" wrap="square" lIns="91440" tIns="45720" rIns="91440" bIns="45720" rtlCol="0" anchor="b">
            <a:noAutofit/>
          </a:bodyPr>
          <a:p>
            <a:pPr marL="571500" lvl="0" indent="-571500" algn="l" defTabSz="914400" eaLnBrk="1" hangingPunct="1">
              <a:buClrTx/>
              <a:buSzTx/>
              <a:buFont typeface="Wingdings" panose="05000000000000000000" charset="0"/>
              <a:buChar char="p"/>
            </a:pPr>
            <a:r>
              <a:rPr lang="en-US" altLang="en-US" sz="3100" dirty="0">
                <a:latin typeface="+mn-lt"/>
                <a:ea typeface="黑体" panose="02010609060101010101" pitchFamily="49" charset="-122"/>
                <a:cs typeface="+mn-lt"/>
                <a:sym typeface="+mn-ea"/>
              </a:rPr>
              <a:t> </a:t>
            </a:r>
            <a:r>
              <a:rPr lang="en-US" altLang="en-US" sz="3100" dirty="0">
                <a:latin typeface="+mn-lt"/>
                <a:ea typeface="黑体" panose="02010609060101010101" pitchFamily="49" charset="-122"/>
                <a:cs typeface="+mn-lt"/>
                <a:sym typeface="+mn-ea"/>
              </a:rPr>
              <a:t>ESI</a:t>
            </a:r>
            <a:r>
              <a:rPr lang="en-US" altLang="en-US" sz="3100" dirty="0">
                <a:latin typeface="+mn-lt"/>
                <a:ea typeface="黑体" panose="02010609060101010101" pitchFamily="49" charset="-122"/>
                <a:cs typeface="+mn-lt"/>
                <a:sym typeface="+mn-ea"/>
              </a:rPr>
              <a:t>数据库</a:t>
            </a:r>
            <a:endParaRPr lang="en-US" altLang="en-US" sz="3100" dirty="0">
              <a:latin typeface="+mn-lt"/>
              <a:ea typeface="黑体" panose="02010609060101010101" pitchFamily="49" charset="-122"/>
              <a:cs typeface="+mn-lt"/>
              <a:sym typeface="+mn-ea"/>
            </a:endParaRPr>
          </a:p>
        </p:txBody>
      </p:sp>
      <p:sp>
        <p:nvSpPr>
          <p:cNvPr id="3" name="文本框 2"/>
          <p:cNvSpPr txBox="1"/>
          <p:nvPr/>
        </p:nvSpPr>
        <p:spPr>
          <a:xfrm>
            <a:off x="107950" y="1196975"/>
            <a:ext cx="4322445" cy="4534535"/>
          </a:xfrm>
          <a:prstGeom prst="rect">
            <a:avLst/>
          </a:prstGeom>
          <a:noFill/>
        </p:spPr>
        <p:txBody>
          <a:bodyPr wrap="square" rtlCol="0">
            <a:noAutofit/>
          </a:bodyPr>
          <a:p>
            <a:pPr marL="285750" indent="-285750">
              <a:buFont typeface="Arial" panose="020B0604020202020204" pitchFamily="34" charset="0"/>
              <a:buChar char="•"/>
            </a:pPr>
            <a:r>
              <a:rPr lang="zh-CN" altLang="en-US" sz="1600"/>
              <a:t>新一代</a:t>
            </a:r>
            <a:r>
              <a:rPr lang="en-US" altLang="zh-CN" sz="1600"/>
              <a:t>InCites</a:t>
            </a:r>
            <a:r>
              <a:rPr lang="en-US" altLang="zh-CN" sz="1600" baseline="30000">
                <a:solidFill>
                  <a:schemeClr val="tx1"/>
                </a:solidFill>
                <a:uFillTx/>
              </a:rPr>
              <a:t>TM</a:t>
            </a:r>
            <a:r>
              <a:rPr lang="zh-CN" altLang="en-US" sz="1600"/>
              <a:t>平台包括</a:t>
            </a:r>
            <a:r>
              <a:rPr lang="en-US" altLang="zh-CN" sz="1600"/>
              <a:t>InCites</a:t>
            </a:r>
            <a:r>
              <a:rPr lang="en-US" altLang="zh-CN" sz="1600" baseline="30000">
                <a:uFillTx/>
              </a:rPr>
              <a:t>TM</a:t>
            </a:r>
            <a:r>
              <a:rPr lang="zh-CN" altLang="en-US" sz="1600"/>
              <a:t>数据库、</a:t>
            </a:r>
            <a:r>
              <a:rPr lang="en-US" altLang="zh-CN" sz="1600"/>
              <a:t>Essential Science Indicators</a:t>
            </a:r>
            <a:r>
              <a:rPr lang="en-US" altLang="zh-CN" sz="1600" baseline="30000">
                <a:uFillTx/>
              </a:rPr>
              <a:t>SM</a:t>
            </a:r>
            <a:r>
              <a:rPr lang="zh-CN" altLang="en-US" sz="1600"/>
              <a:t>和</a:t>
            </a:r>
            <a:r>
              <a:rPr lang="en-US" altLang="zh-CN" sz="1600"/>
              <a:t>Journal Citation Reports</a:t>
            </a:r>
            <a:r>
              <a:rPr lang="en-US" altLang="zh-CN" sz="1600" baseline="30000">
                <a:uFillTx/>
              </a:rPr>
              <a:t>®</a:t>
            </a:r>
            <a:r>
              <a:rPr lang="zh-CN" altLang="en-US" sz="1600">
                <a:uFillTx/>
              </a:rPr>
              <a:t>，由</a:t>
            </a:r>
            <a:r>
              <a:rPr lang="en-US" altLang="zh-CN" sz="1600">
                <a:uFillTx/>
              </a:rPr>
              <a:t>Clarivate</a:t>
            </a:r>
            <a:r>
              <a:rPr lang="zh-CN" altLang="en-US" sz="1600">
                <a:uFillTx/>
              </a:rPr>
              <a:t>开发。</a:t>
            </a:r>
            <a:r>
              <a:rPr lang="zh-CN" altLang="en-US" sz="1600"/>
              <a:t>整合的</a:t>
            </a:r>
            <a:r>
              <a:rPr lang="en-US" altLang="zh-CN" sz="1600"/>
              <a:t>InCites</a:t>
            </a:r>
            <a:r>
              <a:rPr lang="en-US" altLang="zh-CN" sz="1600" baseline="30000">
                <a:uFillTx/>
              </a:rPr>
              <a:t>TM</a:t>
            </a:r>
            <a:r>
              <a:rPr lang="zh-CN" altLang="en-US" sz="1600"/>
              <a:t>平台，拥有全面的数据资源、多元化的指标和丰富的可视化效果，可以辅助科研管理人员更高效地制定战略决策。</a:t>
            </a:r>
            <a:endParaRPr lang="zh-CN" altLang="en-US" sz="1600"/>
          </a:p>
          <a:p>
            <a:pPr marL="285750" indent="-285750">
              <a:buFont typeface="Arial" panose="020B0604020202020204" pitchFamily="34" charset="0"/>
              <a:buChar char="•"/>
            </a:pPr>
            <a:r>
              <a:rPr lang="zh-CN" altLang="en-US" sz="1600"/>
              <a:t>新一代</a:t>
            </a:r>
            <a:r>
              <a:rPr lang="en-US" altLang="zh-CN" sz="1600"/>
              <a:t>InCites</a:t>
            </a:r>
            <a:r>
              <a:rPr lang="en-US" altLang="zh-CN" sz="1600" baseline="30000">
                <a:uFillTx/>
              </a:rPr>
              <a:t>TM</a:t>
            </a:r>
            <a:r>
              <a:rPr lang="zh-CN" altLang="en-US" sz="1600"/>
              <a:t>平台中的</a:t>
            </a:r>
            <a:r>
              <a:rPr lang="en-US" altLang="zh-CN" sz="1600"/>
              <a:t>Essential Science Indicators</a:t>
            </a:r>
            <a:r>
              <a:rPr lang="en-US" altLang="zh-CN" sz="1600" baseline="30000">
                <a:uFillTx/>
              </a:rPr>
              <a:t>SM</a:t>
            </a:r>
            <a:r>
              <a:rPr lang="zh-CN" altLang="en-US" sz="1600"/>
              <a:t>（基本科学指标，简称</a:t>
            </a:r>
            <a:r>
              <a:rPr lang="en-US" altLang="zh-CN" sz="1600"/>
              <a:t>ESI</a:t>
            </a:r>
            <a:r>
              <a:rPr lang="zh-CN" altLang="en-US" sz="1600"/>
              <a:t>）是一个基于</a:t>
            </a:r>
            <a:r>
              <a:rPr lang="en-US" altLang="zh-CN" sz="1600"/>
              <a:t>Web of Science</a:t>
            </a:r>
            <a:r>
              <a:rPr lang="en-US" altLang="zh-CN" sz="1600" baseline="30000">
                <a:uFillTx/>
              </a:rPr>
              <a:t>TM</a:t>
            </a:r>
            <a:r>
              <a:rPr lang="zh-CN" altLang="en-US" sz="1600"/>
              <a:t>核心合集数据库的深度分析型研究工具。</a:t>
            </a:r>
            <a:endParaRPr lang="zh-CN" altLang="en-US" sz="1600"/>
          </a:p>
          <a:p>
            <a:pPr marL="285750" indent="-285750">
              <a:buFont typeface="Arial" panose="020B0604020202020204" pitchFamily="34" charset="0"/>
              <a:buChar char="•"/>
            </a:pPr>
            <a:r>
              <a:rPr lang="en-US" altLang="zh-CN" sz="1600"/>
              <a:t>ESI</a:t>
            </a:r>
            <a:r>
              <a:rPr lang="zh-CN" altLang="en-US" sz="1600"/>
              <a:t>收录了超过</a:t>
            </a:r>
            <a:r>
              <a:rPr lang="en-US" altLang="zh-CN" sz="1600"/>
              <a:t>12,000</a:t>
            </a:r>
            <a:r>
              <a:rPr lang="zh-CN" altLang="en-US" sz="1600"/>
              <a:t>种期刊（</a:t>
            </a:r>
            <a:r>
              <a:rPr lang="en-US" altLang="zh-CN" sz="1600"/>
              <a:t>SCI/SSCI</a:t>
            </a:r>
            <a:r>
              <a:rPr lang="zh-CN" altLang="en-US" sz="1600"/>
              <a:t>）期刊的约</a:t>
            </a:r>
            <a:r>
              <a:rPr lang="en-US" altLang="zh-CN" sz="1600"/>
              <a:t>15,000,000</a:t>
            </a:r>
            <a:r>
              <a:rPr lang="zh-CN" altLang="en-US" sz="1600"/>
              <a:t>篇文章（文献类型为</a:t>
            </a:r>
            <a:r>
              <a:rPr lang="en-US" altLang="zh-CN" sz="1600"/>
              <a:t>Article</a:t>
            </a:r>
            <a:r>
              <a:rPr lang="zh-CN" altLang="en-US" sz="1600"/>
              <a:t>和</a:t>
            </a:r>
            <a:r>
              <a:rPr lang="en-US" altLang="zh-CN" sz="1600"/>
              <a:t>Review</a:t>
            </a:r>
            <a:r>
              <a:rPr lang="zh-CN" altLang="en-US" sz="1600"/>
              <a:t>），</a:t>
            </a:r>
            <a:r>
              <a:rPr lang="en-US" altLang="zh-CN" sz="1600"/>
              <a:t>ESI</a:t>
            </a:r>
            <a:r>
              <a:rPr lang="zh-CN" altLang="en-US" sz="1600"/>
              <a:t>对每一种期刊都按照</a:t>
            </a:r>
            <a:r>
              <a:rPr lang="en-US" altLang="zh-CN" sz="1600"/>
              <a:t>22</a:t>
            </a:r>
            <a:r>
              <a:rPr lang="zh-CN" altLang="en-US" sz="1600"/>
              <a:t>个学科进行了一对一地分类标引，没有重叠的学科设置使得分析变得更为清晰。</a:t>
            </a:r>
            <a:r>
              <a:rPr lang="en-US" altLang="zh-CN" sz="1600"/>
              <a:t>ESI</a:t>
            </a:r>
            <a:r>
              <a:rPr lang="zh-CN" altLang="en-US" sz="1600"/>
              <a:t>拥有客观的科研绩效基准值，提供最近十多年的滚动数据，每</a:t>
            </a:r>
            <a:r>
              <a:rPr lang="en-US" altLang="zh-CN" sz="1600"/>
              <a:t>2</a:t>
            </a:r>
            <a:r>
              <a:rPr lang="zh-CN" altLang="en-US" sz="1600"/>
              <a:t>个月更新一次。</a:t>
            </a:r>
            <a:endParaRPr lang="zh-CN" altLang="en-US" sz="1600"/>
          </a:p>
        </p:txBody>
      </p:sp>
      <p:pic>
        <p:nvPicPr>
          <p:cNvPr id="5" name="图片 4"/>
          <p:cNvPicPr>
            <a:picLocks noChangeAspect="1"/>
          </p:cNvPicPr>
          <p:nvPr/>
        </p:nvPicPr>
        <p:blipFill>
          <a:blip r:embed="rId1"/>
          <a:stretch>
            <a:fillRect/>
          </a:stretch>
        </p:blipFill>
        <p:spPr>
          <a:xfrm>
            <a:off x="4427855" y="1196975"/>
            <a:ext cx="4685665" cy="405955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a:latin typeface="黑体" panose="02010609060101010101" pitchFamily="49" charset="-122"/>
                <a:ea typeface="黑体" panose="02010609060101010101" pitchFamily="49" charset="-122"/>
              </a:rPr>
              <a:t>友情提醒</a:t>
            </a:r>
            <a:endParaRPr lang="zh-CN" altLang="en-US">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323850" y="1340485"/>
            <a:ext cx="3616325" cy="4525645"/>
          </a:xfrm>
        </p:spPr>
        <p:txBody>
          <a:bodyPr/>
          <a:p>
            <a:r>
              <a:rPr lang="zh-CN" altLang="en-US" sz="2600"/>
              <a:t>使用图书馆资源时必须在校园网下或者在连接非校园网时使用学校</a:t>
            </a:r>
            <a:r>
              <a:rPr lang="en-US" altLang="zh-CN" sz="2600"/>
              <a:t>VPN</a:t>
            </a:r>
            <a:endParaRPr lang="en-US" altLang="zh-CN" sz="2600"/>
          </a:p>
          <a:p>
            <a:r>
              <a:rPr lang="zh-CN" altLang="en-US" sz="2600">
                <a:sym typeface="+mn-ea"/>
              </a:rPr>
              <a:t>每个数据库进入之前都有</a:t>
            </a:r>
            <a:r>
              <a:rPr lang="zh-CN" altLang="en-US" sz="2600">
                <a:solidFill>
                  <a:srgbClr val="FF0000"/>
                </a:solidFill>
                <a:sym typeface="+mn-ea"/>
              </a:rPr>
              <a:t>购买范围、基本介绍和使用说明</a:t>
            </a:r>
            <a:r>
              <a:rPr lang="zh-CN" altLang="en-US" sz="2600">
                <a:sym typeface="+mn-ea"/>
              </a:rPr>
              <a:t>，请仔细阅读！</a:t>
            </a:r>
            <a:endParaRPr lang="zh-CN" altLang="en-US" sz="2600"/>
          </a:p>
          <a:p>
            <a:endParaRPr lang="en-US" altLang="zh-CN" sz="2600"/>
          </a:p>
          <a:p>
            <a:endParaRPr lang="en-US" altLang="zh-CN" sz="2600"/>
          </a:p>
        </p:txBody>
      </p:sp>
      <p:sp>
        <p:nvSpPr>
          <p:cNvPr id="5" name="文本框 4"/>
          <p:cNvSpPr txBox="1"/>
          <p:nvPr/>
        </p:nvSpPr>
        <p:spPr>
          <a:xfrm>
            <a:off x="5363845" y="2924810"/>
            <a:ext cx="3106420" cy="3150235"/>
          </a:xfrm>
          <a:prstGeom prst="rect">
            <a:avLst/>
          </a:prstGeom>
          <a:noFill/>
        </p:spPr>
        <p:txBody>
          <a:bodyPr wrap="square" rtlCol="0">
            <a:noAutofit/>
          </a:bodyPr>
          <a:p>
            <a:endParaRPr lang="zh-CN" altLang="en-US" sz="2800"/>
          </a:p>
        </p:txBody>
      </p:sp>
      <p:grpSp>
        <p:nvGrpSpPr>
          <p:cNvPr id="9" name="组合 8"/>
          <p:cNvGrpSpPr/>
          <p:nvPr/>
        </p:nvGrpSpPr>
        <p:grpSpPr>
          <a:xfrm>
            <a:off x="4281170" y="621030"/>
            <a:ext cx="4735195" cy="5678170"/>
            <a:chOff x="6742" y="978"/>
            <a:chExt cx="7457" cy="8942"/>
          </a:xfrm>
        </p:grpSpPr>
        <p:pic>
          <p:nvPicPr>
            <p:cNvPr id="4" name="图片 3"/>
            <p:cNvPicPr>
              <a:picLocks noChangeAspect="1"/>
            </p:cNvPicPr>
            <p:nvPr/>
          </p:nvPicPr>
          <p:blipFill>
            <a:blip r:embed="rId1"/>
            <a:stretch>
              <a:fillRect/>
            </a:stretch>
          </p:blipFill>
          <p:spPr>
            <a:xfrm>
              <a:off x="6747" y="978"/>
              <a:ext cx="7453" cy="8942"/>
            </a:xfrm>
            <a:prstGeom prst="rect">
              <a:avLst/>
            </a:prstGeom>
          </p:spPr>
        </p:pic>
        <p:sp>
          <p:nvSpPr>
            <p:cNvPr id="6" name="矩形 5"/>
            <p:cNvSpPr/>
            <p:nvPr/>
          </p:nvSpPr>
          <p:spPr>
            <a:xfrm>
              <a:off x="6746" y="3132"/>
              <a:ext cx="1361" cy="34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6768" y="6435"/>
              <a:ext cx="710" cy="438"/>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6742" y="8121"/>
              <a:ext cx="879" cy="34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4"/>
          <p:cNvPicPr>
            <a:picLocks noChangeAspect="1"/>
          </p:cNvPicPr>
          <p:nvPr/>
        </p:nvPicPr>
        <p:blipFill>
          <a:blip r:embed="rId1"/>
          <a:stretch>
            <a:fillRect/>
          </a:stretch>
        </p:blipFill>
        <p:spPr>
          <a:xfrm>
            <a:off x="252095" y="332740"/>
            <a:ext cx="7343775" cy="4058285"/>
          </a:xfrm>
          <a:prstGeom prst="rect">
            <a:avLst/>
          </a:prstGeom>
          <a:noFill/>
          <a:ln w="9525">
            <a:noFill/>
          </a:ln>
        </p:spPr>
      </p:pic>
      <p:sp>
        <p:nvSpPr>
          <p:cNvPr id="2" name="文本框 1"/>
          <p:cNvSpPr txBox="1"/>
          <p:nvPr/>
        </p:nvSpPr>
        <p:spPr>
          <a:xfrm>
            <a:off x="396240" y="4508500"/>
            <a:ext cx="6519545" cy="1939290"/>
          </a:xfrm>
          <a:prstGeom prst="rect">
            <a:avLst/>
          </a:prstGeom>
          <a:noFill/>
        </p:spPr>
        <p:txBody>
          <a:bodyPr wrap="square" rtlCol="0">
            <a:noAutofit/>
          </a:bodyPr>
          <a:p>
            <a:pPr indent="457200"/>
            <a:r>
              <a:rPr lang="zh-CN" altLang="en-US"/>
              <a:t>希望江南大学图书馆丰富的数字资源可以为广大师生的学习、工作和科研提供便捷的服务</a:t>
            </a:r>
            <a:r>
              <a:rPr lang="zh-CN" altLang="en-US"/>
              <a:t>和有力的保障。</a:t>
            </a:r>
            <a:endParaRPr lang="zh-CN" altLang="en-US"/>
          </a:p>
          <a:p>
            <a:pPr indent="457200"/>
            <a:r>
              <a:rPr lang="zh-CN" altLang="en-US"/>
              <a:t>对数字资源有任何更好的建议和意见请随时联系图书馆相关工作人员，感谢广大师生对我馆工作的支持！</a:t>
            </a:r>
            <a:r>
              <a:rPr lang="zh-CN" altLang="en-US"/>
              <a:t>谢谢！</a:t>
            </a: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Rectangle 3"/>
          <p:cNvSpPr>
            <a:spLocks noGrp="1"/>
          </p:cNvSpPr>
          <p:nvPr>
            <p:ph type="body" idx="4294967295"/>
          </p:nvPr>
        </p:nvSpPr>
        <p:spPr>
          <a:xfrm>
            <a:off x="549275" y="508318"/>
            <a:ext cx="3384550" cy="792162"/>
          </a:xfrm>
        </p:spPr>
        <p:txBody>
          <a:bodyPr vert="horz" wrap="square" lIns="91440" tIns="45720" rIns="91440" bIns="45720" anchor="t"/>
          <a:p>
            <a:pPr>
              <a:buNone/>
            </a:pPr>
            <a:r>
              <a:rPr lang="en-US" altLang="zh-CN" sz="3600" dirty="0">
                <a:latin typeface="黑体" panose="02010609060101010101" pitchFamily="49" charset="-122"/>
                <a:ea typeface="黑体" panose="02010609060101010101" pitchFamily="49" charset="-122"/>
                <a:cs typeface="黑体" panose="02010609060101010101" pitchFamily="49" charset="-122"/>
              </a:rPr>
              <a:t>1.</a:t>
            </a:r>
            <a:r>
              <a:rPr lang="zh-CN" altLang="en-US" sz="3600" dirty="0">
                <a:latin typeface="黑体" panose="02010609060101010101" pitchFamily="49" charset="-122"/>
                <a:ea typeface="黑体" panose="02010609060101010101" pitchFamily="49" charset="-122"/>
                <a:cs typeface="黑体" panose="02010609060101010101" pitchFamily="49" charset="-122"/>
              </a:rPr>
              <a:t>中文电子图书</a:t>
            </a:r>
            <a:endParaRPr lang="zh-CN" altLang="en-US" sz="3600" dirty="0">
              <a:latin typeface="黑体" panose="02010609060101010101" pitchFamily="49" charset="-122"/>
              <a:ea typeface="黑体" panose="02010609060101010101" pitchFamily="49" charset="-122"/>
              <a:cs typeface="黑体" panose="02010609060101010101" pitchFamily="49" charset="-122"/>
            </a:endParaRPr>
          </a:p>
        </p:txBody>
      </p:sp>
      <p:sp>
        <p:nvSpPr>
          <p:cNvPr id="112644" name="Text Box 4"/>
          <p:cNvSpPr txBox="1">
            <a:spLocks noChangeArrowheads="1"/>
          </p:cNvSpPr>
          <p:nvPr/>
        </p:nvSpPr>
        <p:spPr bwMode="auto">
          <a:xfrm>
            <a:off x="179388" y="1804353"/>
            <a:ext cx="8470900" cy="107632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p>
            <a:pPr eaLnBrk="1" hangingPunct="1">
              <a:buFont typeface="Wingdings" panose="05000000000000000000" pitchFamily="2" charset="2"/>
              <a:buChar char="p"/>
            </a:pPr>
            <a:r>
              <a:rPr lang="zh-CN" altLang="en-US" sz="2400" dirty="0">
                <a:latin typeface="Arial" panose="020B0604020202020204" pitchFamily="34" charset="0"/>
              </a:rPr>
              <a:t>   江南大学馆藏电子图书数据库</a:t>
            </a:r>
            <a:endParaRPr lang="en-US" altLang="zh-CN" sz="2400" dirty="0">
              <a:latin typeface="Arial" panose="020B0604020202020204" pitchFamily="34" charset="0"/>
            </a:endParaRPr>
          </a:p>
          <a:p>
            <a:pPr eaLnBrk="1" hangingPunct="1"/>
            <a:r>
              <a:rPr lang="zh-CN" altLang="en-US" sz="2400" dirty="0">
                <a:latin typeface="Arial" panose="020B0604020202020204" pitchFamily="34" charset="0"/>
              </a:rPr>
              <a:t>      </a:t>
            </a:r>
            <a:r>
              <a:rPr lang="zh-CN" altLang="en-US" sz="2000" dirty="0">
                <a:latin typeface="Arial" panose="020B0604020202020204" pitchFamily="34" charset="0"/>
              </a:rPr>
              <a:t>（</a:t>
            </a:r>
            <a:r>
              <a:rPr lang="zh-CN" altLang="en-US" dirty="0">
                <a:latin typeface="Arial" panose="020B0604020202020204" pitchFamily="34" charset="0"/>
              </a:rPr>
              <a:t>可以在线阅读，或通过点击右侧</a:t>
            </a:r>
            <a:r>
              <a:rPr lang="en-US" altLang="zh-CN" dirty="0">
                <a:latin typeface="Arial" panose="020B0604020202020204" pitchFamily="34" charset="0"/>
              </a:rPr>
              <a:t>“</a:t>
            </a:r>
            <a:r>
              <a:rPr lang="zh-CN" altLang="en-US" dirty="0">
                <a:latin typeface="Arial" panose="020B0604020202020204" pitchFamily="34" charset="0"/>
              </a:rPr>
              <a:t>馆藏借阅</a:t>
            </a:r>
            <a:r>
              <a:rPr lang="en-US" altLang="zh-CN" dirty="0">
                <a:latin typeface="Arial" panose="020B0604020202020204" pitchFamily="34" charset="0"/>
              </a:rPr>
              <a:t>”</a:t>
            </a:r>
            <a:r>
              <a:rPr lang="zh-CN" altLang="en-US" dirty="0">
                <a:latin typeface="Arial" panose="020B0604020202020204" pitchFamily="34" charset="0"/>
              </a:rPr>
              <a:t>按钮获得整本图书</a:t>
            </a:r>
            <a:r>
              <a:rPr lang="zh-CN" altLang="en-US" sz="2000" dirty="0">
                <a:latin typeface="Arial" panose="020B0604020202020204" pitchFamily="34" charset="0"/>
              </a:rPr>
              <a:t>）</a:t>
            </a:r>
            <a:endParaRPr lang="en-US" altLang="zh-CN" sz="2000" dirty="0">
              <a:latin typeface="Arial" panose="020B0604020202020204" pitchFamily="34" charset="0"/>
            </a:endParaRPr>
          </a:p>
          <a:p>
            <a:pPr lvl="1" eaLnBrk="1" hangingPunct="1">
              <a:buFont typeface="Wingdings" panose="05000000000000000000" pitchFamily="2" charset="2"/>
              <a:buChar char="p"/>
            </a:pPr>
            <a:endParaRPr lang="en-US" altLang="zh-CN" sz="1600" dirty="0">
              <a:solidFill>
                <a:srgbClr val="0000FF"/>
              </a:solidFill>
              <a:latin typeface="Arial" panose="020B0604020202020204" pitchFamily="34" charset="0"/>
            </a:endParaRPr>
          </a:p>
        </p:txBody>
      </p:sp>
      <p:sp>
        <p:nvSpPr>
          <p:cNvPr id="112645" name="Text Box 5"/>
          <p:cNvSpPr txBox="1">
            <a:spLocks noChangeArrowheads="1"/>
          </p:cNvSpPr>
          <p:nvPr/>
        </p:nvSpPr>
        <p:spPr bwMode="auto">
          <a:xfrm>
            <a:off x="549275" y="2710815"/>
            <a:ext cx="7767638" cy="1108075"/>
          </a:xfrm>
          <a:prstGeom prst="rect">
            <a:avLst/>
          </a:prstGeom>
          <a:noFill/>
          <a:ln w="9525">
            <a:noFill/>
            <a:miter lim="800000"/>
          </a:ln>
          <a:effectLst>
            <a:prstShdw prst="shdw13" dist="53882" dir="13500000">
              <a:schemeClr val="accent1">
                <a:gamma/>
                <a:shade val="60000"/>
                <a:invGamma/>
                <a:alpha val="50000"/>
              </a:schemeClr>
            </a:prstShdw>
          </a:effectLst>
        </p:spPr>
        <p:txBody>
          <a:bodyPr wrap="square">
            <a:spAutoFit/>
          </a:bodyPr>
          <a:lstStyle/>
          <a:p>
            <a:pPr marR="0" defTabSz="914400">
              <a:buClrTx/>
              <a:buSzTx/>
              <a:buFontTx/>
              <a:defRPr/>
            </a:pPr>
            <a:r>
              <a:rPr kumimoji="0" lang="zh-CN" altLang="en-US" b="1" kern="1200" cap="none" spc="0" normalizeH="0" baseline="0" noProof="0" dirty="0">
                <a:latin typeface="Arial" panose="020B0604020202020204" pitchFamily="34" charset="0"/>
                <a:ea typeface="宋体" panose="02010600030101010101" pitchFamily="2" charset="-122"/>
                <a:cs typeface="+mn-cs"/>
              </a:rPr>
              <a:t>说明：</a:t>
            </a:r>
            <a:endParaRPr kumimoji="0" lang="en-US" altLang="zh-CN" b="1" kern="1200" cap="none" spc="0" normalizeH="0" baseline="0" noProof="0" dirty="0">
              <a:latin typeface="Arial" panose="020B0604020202020204" pitchFamily="34" charset="0"/>
              <a:ea typeface="宋体" panose="02010600030101010101" pitchFamily="2" charset="-122"/>
              <a:cs typeface="+mn-cs"/>
            </a:endParaRPr>
          </a:p>
          <a:p>
            <a:pPr marL="285750" marR="0" indent="-285750" defTabSz="914400">
              <a:buClrTx/>
              <a:buSzTx/>
              <a:buFont typeface="Arial" panose="020B0604020202020204" pitchFamily="34" charset="0"/>
              <a:buChar char="•"/>
              <a:defRPr/>
            </a:pPr>
            <a:r>
              <a:rPr kumimoji="0" lang="zh-CN" altLang="en-US" sz="1600" kern="1200" cap="none" spc="0" normalizeH="0" baseline="0" noProof="0" dirty="0">
                <a:latin typeface="Arial" panose="020B0604020202020204" pitchFamily="34" charset="0"/>
                <a:ea typeface="宋体" panose="02010600030101010101" pitchFamily="2" charset="-122"/>
                <a:cs typeface="+mn-cs"/>
              </a:rPr>
              <a:t>馆藏电子书数据库已升级，提交申请后电子图书将于两个工作日内发送到邮箱。</a:t>
            </a:r>
            <a:endParaRPr kumimoji="0" lang="zh-CN" altLang="en-US" sz="1600" kern="1200" cap="none" spc="0" normalizeH="0" baseline="0" noProof="0" dirty="0">
              <a:latin typeface="Arial" panose="020B0604020202020204" pitchFamily="34" charset="0"/>
              <a:ea typeface="宋体" panose="02010600030101010101" pitchFamily="2" charset="-122"/>
              <a:cs typeface="+mn-cs"/>
            </a:endParaRPr>
          </a:p>
          <a:p>
            <a:pPr marL="285750" marR="0" indent="-285750" defTabSz="914400">
              <a:buClrTx/>
              <a:buSzTx/>
              <a:buFont typeface="Arial" panose="020B0604020202020204" pitchFamily="34" charset="0"/>
              <a:buChar char="•"/>
              <a:defRPr/>
            </a:pPr>
            <a:r>
              <a:rPr kumimoji="0" lang="zh-CN" altLang="en-US" sz="1600" kern="1200" cap="none" spc="0" normalizeH="0" baseline="0" noProof="0" dirty="0">
                <a:latin typeface="Arial" panose="020B0604020202020204" pitchFamily="34" charset="0"/>
                <a:ea typeface="宋体" panose="02010600030101010101" pitchFamily="2" charset="-122"/>
                <a:cs typeface="+mn-cs"/>
              </a:rPr>
              <a:t>馆藏电子书数据库已与学校统一身份认证系统做好对接，使用该数据库会提示需要用统一身份认证登录，用</a:t>
            </a:r>
            <a:r>
              <a:rPr kumimoji="0" lang="en-US" altLang="zh-CN" sz="1600" kern="1200" cap="none" spc="0" normalizeH="0" baseline="0" noProof="0" dirty="0">
                <a:latin typeface="Arial" panose="020B0604020202020204" pitchFamily="34" charset="0"/>
                <a:ea typeface="宋体" panose="02010600030101010101" pitchFamily="2" charset="-122"/>
                <a:cs typeface="+mn-cs"/>
              </a:rPr>
              <a:t>e</a:t>
            </a:r>
            <a:r>
              <a:rPr kumimoji="0" lang="zh-CN" altLang="en-US" sz="1600" kern="1200" cap="none" spc="0" normalizeH="0" baseline="0" noProof="0" dirty="0">
                <a:latin typeface="Arial" panose="020B0604020202020204" pitchFamily="34" charset="0"/>
                <a:ea typeface="宋体" panose="02010600030101010101" pitchFamily="2" charset="-122"/>
                <a:cs typeface="+mn-cs"/>
              </a:rPr>
              <a:t>江南统一身份认证的账号密码登录即可正常使用！</a:t>
            </a:r>
            <a:endParaRPr kumimoji="0" lang="zh-CN" altLang="en-US" sz="1600" kern="1200" cap="none" spc="0" normalizeH="0" baseline="0" noProof="0" dirty="0">
              <a:latin typeface="Arial" panose="020B0604020202020204" pitchFamily="34" charset="0"/>
              <a:ea typeface="宋体" panose="02010600030101010101" pitchFamily="2" charset="-122"/>
              <a:cs typeface="+mn-cs"/>
            </a:endParaRPr>
          </a:p>
        </p:txBody>
      </p:sp>
      <p:pic>
        <p:nvPicPr>
          <p:cNvPr id="17415" name="图片 1"/>
          <p:cNvPicPr>
            <a:picLocks noChangeAspect="1"/>
          </p:cNvPicPr>
          <p:nvPr/>
        </p:nvPicPr>
        <p:blipFill>
          <a:blip r:embed="rId1"/>
          <a:srcRect l="8321" t="49490" r="22693"/>
          <a:stretch>
            <a:fillRect/>
          </a:stretch>
        </p:blipFill>
        <p:spPr>
          <a:xfrm>
            <a:off x="179705" y="4076700"/>
            <a:ext cx="2782888" cy="1611313"/>
          </a:xfrm>
          <a:prstGeom prst="rect">
            <a:avLst/>
          </a:prstGeom>
          <a:noFill/>
          <a:ln w="9525">
            <a:noFill/>
          </a:ln>
        </p:spPr>
      </p:pic>
      <p:pic>
        <p:nvPicPr>
          <p:cNvPr id="3" name="图片 2"/>
          <p:cNvPicPr>
            <a:picLocks noChangeAspect="1"/>
          </p:cNvPicPr>
          <p:nvPr/>
        </p:nvPicPr>
        <p:blipFill>
          <a:blip r:embed="rId2"/>
          <a:stretch>
            <a:fillRect/>
          </a:stretch>
        </p:blipFill>
        <p:spPr>
          <a:xfrm>
            <a:off x="3275965" y="4076700"/>
            <a:ext cx="5571490" cy="1678940"/>
          </a:xfrm>
          <a:prstGeom prst="rect">
            <a:avLst/>
          </a:prstGeom>
        </p:spPr>
      </p:pic>
      <p:pic>
        <p:nvPicPr>
          <p:cNvPr id="5" name="图片 4"/>
          <p:cNvPicPr>
            <a:picLocks noChangeAspect="1"/>
          </p:cNvPicPr>
          <p:nvPr/>
        </p:nvPicPr>
        <p:blipFill>
          <a:blip r:embed="rId3"/>
          <a:stretch>
            <a:fillRect/>
          </a:stretch>
        </p:blipFill>
        <p:spPr>
          <a:xfrm>
            <a:off x="4067810" y="116840"/>
            <a:ext cx="4940935" cy="1604645"/>
          </a:xfrm>
          <a:prstGeom prst="rect">
            <a:avLst/>
          </a:prstGeom>
        </p:spPr>
      </p:pic>
    </p:spTree>
  </p:cSld>
  <p:clrMapOvr>
    <a:masterClrMapping/>
  </p:clrMapOvr>
  <p:transition advTm="7800">
    <p:cover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4"/>
          <p:cNvSpPr txBox="1">
            <a:spLocks noChangeArrowheads="1"/>
          </p:cNvSpPr>
          <p:nvPr/>
        </p:nvSpPr>
        <p:spPr bwMode="auto">
          <a:xfrm>
            <a:off x="467678" y="1628458"/>
            <a:ext cx="8470900" cy="2491740"/>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p>
            <a:pPr marR="0" defTabSz="914400" eaLnBrk="1" hangingPunct="1">
              <a:buClrTx/>
              <a:buSzTx/>
              <a:buFont typeface="Wingdings" panose="05000000000000000000" pitchFamily="2" charset="2"/>
              <a:buChar char="p"/>
              <a:defRPr/>
            </a:pPr>
            <a:r>
              <a:rPr kumimoji="0" lang="zh-CN" altLang="en-US" sz="2600" kern="1200" cap="none" spc="0" normalizeH="0" baseline="0" noProof="0" dirty="0">
                <a:latin typeface="Arial" panose="020B0604020202020204" pitchFamily="34" charset="0"/>
                <a:ea typeface="宋体" panose="02010600030101010101" pitchFamily="2" charset="-122"/>
                <a:cs typeface="+mn-cs"/>
              </a:rPr>
              <a:t>   超星数字图书馆</a:t>
            </a:r>
            <a:endParaRPr kumimoji="0" lang="en-US" altLang="zh-CN" sz="2600"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1" hangingPunct="1">
              <a:buClrTx/>
              <a:buSzTx/>
              <a:buFont typeface="Wingdings" panose="05000000000000000000" pitchFamily="2" charset="2"/>
              <a:buChar char="p"/>
              <a:defRPr/>
            </a:pPr>
            <a:r>
              <a:rPr kumimoji="0" lang="zh-CN" altLang="en-US" sz="2600" kern="1200" cap="none" spc="0" normalizeH="0" baseline="0" noProof="0" dirty="0">
                <a:latin typeface="Arial" panose="020B0604020202020204" pitchFamily="34" charset="0"/>
                <a:ea typeface="宋体" panose="02010600030101010101" pitchFamily="2" charset="-122"/>
                <a:cs typeface="+mn-cs"/>
              </a:rPr>
              <a:t> 华艺电子书数据库</a:t>
            </a:r>
            <a:endParaRPr kumimoji="0" lang="en-US" altLang="zh-CN" sz="2600"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1" hangingPunct="1">
              <a:buClrTx/>
              <a:buSzTx/>
              <a:buFont typeface="Wingdings" panose="05000000000000000000" pitchFamily="2" charset="2"/>
              <a:buChar char="p"/>
              <a:defRPr/>
            </a:pPr>
            <a:r>
              <a:rPr kumimoji="0" lang="zh-CN" altLang="en-US" sz="2600" kern="1200" cap="none" spc="0" normalizeH="0" baseline="0" noProof="0" dirty="0">
                <a:latin typeface="Arial" panose="020B0604020202020204" pitchFamily="34" charset="0"/>
                <a:ea typeface="宋体" panose="02010600030101010101" pitchFamily="2" charset="-122"/>
                <a:cs typeface="+mn-cs"/>
              </a:rPr>
              <a:t> 京东读书专业版</a:t>
            </a:r>
            <a:endParaRPr kumimoji="0" lang="zh-CN" altLang="en-US" sz="2600"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1" hangingPunct="1">
              <a:buClrTx/>
              <a:buSzTx/>
              <a:buFont typeface="Wingdings" panose="05000000000000000000" pitchFamily="2" charset="2"/>
              <a:buChar char="p"/>
              <a:defRPr/>
            </a:pPr>
            <a:r>
              <a:rPr kumimoji="0" lang="zh-CN" altLang="en-US" sz="2600" kern="1200" cap="none" spc="0" normalizeH="0" baseline="0" noProof="0" dirty="0">
                <a:latin typeface="Arial" panose="020B0604020202020204" pitchFamily="34" charset="0"/>
                <a:ea typeface="宋体" panose="02010600030101010101" pitchFamily="2" charset="-122"/>
                <a:cs typeface="+mn-cs"/>
              </a:rPr>
              <a:t> 中国共产党思想理论资源数据库</a:t>
            </a:r>
            <a:endParaRPr kumimoji="0" lang="en-US" altLang="zh-CN" sz="2600"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1" hangingPunct="1">
              <a:buClrTx/>
              <a:buSzTx/>
              <a:buFont typeface="Wingdings" panose="05000000000000000000" pitchFamily="2" charset="2"/>
              <a:buChar char="p"/>
              <a:defRPr/>
            </a:pPr>
            <a:r>
              <a:rPr kumimoji="0" lang="zh-CN" altLang="en-US" sz="2600" kern="1200" cap="none" spc="0" normalizeH="0" baseline="0" noProof="0" dirty="0">
                <a:latin typeface="Arial" panose="020B0604020202020204" pitchFamily="34" charset="0"/>
                <a:ea typeface="宋体" panose="02010600030101010101" pitchFamily="2" charset="-122"/>
                <a:cs typeface="+mn-cs"/>
              </a:rPr>
              <a:t>“可知”国家知识服务平台（荐购后可限时全本阅读）</a:t>
            </a:r>
            <a:endParaRPr kumimoji="0" lang="zh-CN" altLang="en-US" sz="2600"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1" hangingPunct="1">
              <a:buClrTx/>
              <a:buSzTx/>
              <a:buFont typeface="Wingdings" panose="05000000000000000000" pitchFamily="2" charset="2"/>
              <a:buChar char="p"/>
              <a:defRPr/>
            </a:pPr>
            <a:r>
              <a:rPr kumimoji="0" lang="en-US" altLang="zh-CN" sz="2600" kern="1200" cap="none" spc="0" normalizeH="0" baseline="0" noProof="0" dirty="0">
                <a:latin typeface="Arial" panose="020B0604020202020204" pitchFamily="34" charset="0"/>
                <a:ea typeface="宋体" panose="02010600030101010101" pitchFamily="2" charset="-122"/>
                <a:cs typeface="+mn-cs"/>
              </a:rPr>
              <a:t>……</a:t>
            </a:r>
            <a:endParaRPr kumimoji="0" lang="en-US" altLang="zh-CN" sz="2600" kern="1200" cap="none" spc="0" normalizeH="0" baseline="0" noProof="0" dirty="0">
              <a:latin typeface="Arial" panose="020B0604020202020204" pitchFamily="34" charset="0"/>
              <a:ea typeface="宋体" panose="02010600030101010101" pitchFamily="2" charset="-122"/>
              <a:cs typeface="+mn-cs"/>
            </a:endParaRPr>
          </a:p>
        </p:txBody>
      </p:sp>
      <p:sp>
        <p:nvSpPr>
          <p:cNvPr id="17411" name="Rectangle 3"/>
          <p:cNvSpPr>
            <a:spLocks noGrp="1"/>
          </p:cNvSpPr>
          <p:nvPr/>
        </p:nvSpPr>
        <p:spPr>
          <a:xfrm>
            <a:off x="549275" y="508318"/>
            <a:ext cx="3384550" cy="792162"/>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None/>
            </a:pPr>
            <a:r>
              <a:rPr lang="en-US" altLang="zh-CN" sz="3600" dirty="0">
                <a:latin typeface="黑体" panose="02010609060101010101" pitchFamily="49" charset="-122"/>
                <a:ea typeface="黑体" panose="02010609060101010101" pitchFamily="49" charset="-122"/>
                <a:cs typeface="黑体" panose="02010609060101010101" pitchFamily="49" charset="-122"/>
              </a:rPr>
              <a:t>1.</a:t>
            </a:r>
            <a:r>
              <a:rPr lang="zh-CN" altLang="en-US" sz="3600" dirty="0">
                <a:latin typeface="黑体" panose="02010609060101010101" pitchFamily="49" charset="-122"/>
                <a:ea typeface="黑体" panose="02010609060101010101" pitchFamily="49" charset="-122"/>
                <a:cs typeface="黑体" panose="02010609060101010101" pitchFamily="49" charset="-122"/>
              </a:rPr>
              <a:t>中文电子图书</a:t>
            </a:r>
            <a:endParaRPr lang="zh-CN" altLang="en-US" sz="3600"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AutoShape 2"/>
          <p:cNvSpPr>
            <a:spLocks noGrp="1"/>
          </p:cNvSpPr>
          <p:nvPr>
            <p:ph type="title"/>
          </p:nvPr>
        </p:nvSpPr>
        <p:spPr>
          <a:xfrm>
            <a:off x="457200" y="274955"/>
            <a:ext cx="8229600" cy="577215"/>
          </a:xfrm>
        </p:spPr>
        <p:txBody>
          <a:bodyPr vert="horz" wrap="square" lIns="91440" tIns="45720" rIns="91440" bIns="45720" anchor="b"/>
          <a:p>
            <a:pPr marL="457200" indent="-457200" algn="l" eaLnBrk="1" hangingPunct="1">
              <a:buFont typeface="Wingdings" panose="05000000000000000000" charset="0"/>
              <a:buChar char="p"/>
            </a:pPr>
            <a:r>
              <a:rPr lang="en-US" altLang="en-US" sz="3600" dirty="0">
                <a:latin typeface="黑体" panose="02010609060101010101" pitchFamily="49" charset="-122"/>
                <a:ea typeface="黑体" panose="02010609060101010101" pitchFamily="49" charset="-122"/>
              </a:rPr>
              <a:t>超星数字图书馆</a:t>
            </a:r>
            <a:endParaRPr lang="en-US" altLang="en-US" sz="3600" dirty="0">
              <a:latin typeface="黑体" panose="02010609060101010101" pitchFamily="49" charset="-122"/>
              <a:ea typeface="黑体" panose="02010609060101010101" pitchFamily="49" charset="-122"/>
            </a:endParaRPr>
          </a:p>
        </p:txBody>
      </p:sp>
      <p:sp>
        <p:nvSpPr>
          <p:cNvPr id="9219" name="Rectangle 3"/>
          <p:cNvSpPr>
            <a:spLocks noGrp="1"/>
          </p:cNvSpPr>
          <p:nvPr>
            <p:ph idx="1"/>
          </p:nvPr>
        </p:nvSpPr>
        <p:spPr>
          <a:xfrm>
            <a:off x="540068" y="980123"/>
            <a:ext cx="8229600" cy="4525962"/>
          </a:xfrm>
        </p:spPr>
        <p:txBody>
          <a:bodyPr vert="horz" wrap="square" lIns="91440" tIns="45720" rIns="91440" bIns="45720" anchor="t"/>
          <a:p>
            <a:pPr marL="0" indent="0" eaLnBrk="1" hangingPunct="1">
              <a:buNone/>
            </a:pPr>
            <a:r>
              <a:rPr lang="zh-CN" sz="2800" b="1" dirty="0">
                <a:latin typeface="黑体" panose="02010609060101010101" pitchFamily="49" charset="-122"/>
                <a:ea typeface="黑体" panose="02010609060101010101" pitchFamily="49" charset="-122"/>
                <a:cs typeface="黑体" panose="02010609060101010101" pitchFamily="49" charset="-122"/>
              </a:rPr>
              <a:t>一</a:t>
            </a:r>
            <a:r>
              <a:rPr sz="2800" b="1" dirty="0">
                <a:latin typeface="黑体" panose="02010609060101010101" pitchFamily="49" charset="-122"/>
                <a:ea typeface="黑体" panose="02010609060101010101" pitchFamily="49" charset="-122"/>
                <a:cs typeface="黑体" panose="02010609060101010101" pitchFamily="49" charset="-122"/>
              </a:rPr>
              <a:t>、汇雅电子书</a:t>
            </a:r>
            <a:endParaRPr sz="2800" b="1" dirty="0">
              <a:latin typeface="黑体" panose="02010609060101010101" pitchFamily="49" charset="-122"/>
              <a:ea typeface="黑体" panose="02010609060101010101" pitchFamily="49" charset="-122"/>
              <a:cs typeface="黑体" panose="02010609060101010101" pitchFamily="49" charset="-122"/>
            </a:endParaRPr>
          </a:p>
          <a:p>
            <a:pPr eaLnBrk="1" hangingPunct="1"/>
            <a:r>
              <a:rPr sz="2200" b="1" dirty="0">
                <a:latin typeface="Times New Roman" panose="02020603050405020304" pitchFamily="18" charset="0"/>
                <a:cs typeface="Times New Roman" panose="02020603050405020304" pitchFamily="18" charset="0"/>
              </a:rPr>
              <a:t>为电子图书主入口，资源随时更新</a:t>
            </a:r>
            <a:endParaRPr sz="2200" b="1" dirty="0">
              <a:latin typeface="Times New Roman" panose="02020603050405020304" pitchFamily="18" charset="0"/>
              <a:cs typeface="Times New Roman" panose="02020603050405020304" pitchFamily="18" charset="0"/>
            </a:endParaRPr>
          </a:p>
          <a:p>
            <a:pPr marL="0" indent="0" eaLnBrk="1" hangingPunct="1">
              <a:buNone/>
            </a:pPr>
            <a:endParaRPr sz="2200" b="1"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324485" y="2060575"/>
            <a:ext cx="8069580" cy="40036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AutoShape 2"/>
          <p:cNvSpPr>
            <a:spLocks noGrp="1"/>
          </p:cNvSpPr>
          <p:nvPr>
            <p:ph type="title"/>
          </p:nvPr>
        </p:nvSpPr>
        <p:spPr>
          <a:xfrm>
            <a:off x="467995" y="-27305"/>
            <a:ext cx="8229600" cy="763270"/>
          </a:xfrm>
        </p:spPr>
        <p:txBody>
          <a:bodyPr vert="horz" wrap="square" lIns="91440" tIns="45720" rIns="91440" bIns="45720" anchor="b"/>
          <a:p>
            <a:pPr marL="0" indent="0" algn="l" eaLnBrk="1" hangingPunct="1">
              <a:buClrTx/>
              <a:buSzTx/>
              <a:buFont typeface="Wingdings" panose="05000000000000000000" charset="0"/>
              <a:buNone/>
            </a:pPr>
            <a:r>
              <a:rPr lang="zh-CN" altLang="en-US" sz="2800" b="1" dirty="0">
                <a:latin typeface="黑体" panose="02010609060101010101" pitchFamily="49" charset="-122"/>
                <a:ea typeface="黑体" panose="02010609060101010101" pitchFamily="49" charset="-122"/>
              </a:rPr>
              <a:t>二</a:t>
            </a:r>
            <a:r>
              <a:rPr lang="en-US" altLang="en-US" sz="2800" b="1" dirty="0">
                <a:latin typeface="黑体" panose="02010609060101010101" pitchFamily="49" charset="-122"/>
                <a:ea typeface="黑体" panose="02010609060101010101" pitchFamily="49" charset="-122"/>
              </a:rPr>
              <a:t>.超星发现系统</a:t>
            </a:r>
            <a:endParaRPr lang="en-US" altLang="en-US" sz="2800" b="1" dirty="0">
              <a:latin typeface="黑体" panose="02010609060101010101" pitchFamily="49" charset="-122"/>
              <a:ea typeface="黑体" panose="02010609060101010101" pitchFamily="49" charset="-122"/>
            </a:endParaRPr>
          </a:p>
        </p:txBody>
      </p:sp>
      <p:sp>
        <p:nvSpPr>
          <p:cNvPr id="3" name="文本框 2"/>
          <p:cNvSpPr txBox="1"/>
          <p:nvPr/>
        </p:nvSpPr>
        <p:spPr>
          <a:xfrm>
            <a:off x="540385" y="836930"/>
            <a:ext cx="7208520" cy="1014730"/>
          </a:xfrm>
          <a:prstGeom prst="rect">
            <a:avLst/>
          </a:prstGeom>
          <a:noFill/>
        </p:spPr>
        <p:txBody>
          <a:bodyPr wrap="square" rtlCol="0">
            <a:spAutoFit/>
          </a:bodyPr>
          <a:p>
            <a:pPr marL="285750" indent="-285750">
              <a:buFont typeface="Arial" panose="020B0604020202020204" pitchFamily="34" charset="0"/>
              <a:buChar char="•"/>
            </a:pPr>
            <a:r>
              <a:rPr lang="zh-CN" altLang="en-US" sz="2000"/>
              <a:t>海量的元数据仓储、强大的词表库</a:t>
            </a:r>
            <a:endParaRPr lang="zh-CN" altLang="en-US" sz="2000"/>
          </a:p>
          <a:p>
            <a:pPr marL="285750" indent="-285750">
              <a:buFont typeface="Arial" panose="020B0604020202020204" pitchFamily="34" charset="0"/>
              <a:buChar char="•"/>
            </a:pPr>
            <a:r>
              <a:rPr lang="zh-CN" altLang="en-US" sz="2000"/>
              <a:t>具备强大的资源整合能力</a:t>
            </a:r>
            <a:endParaRPr lang="zh-CN" altLang="en-US" sz="2000"/>
          </a:p>
          <a:p>
            <a:pPr marL="285750" indent="-285750">
              <a:buFont typeface="Arial" panose="020B0604020202020204" pitchFamily="34" charset="0"/>
              <a:buChar char="•"/>
            </a:pPr>
            <a:r>
              <a:rPr lang="zh-CN" altLang="en-US" sz="2000"/>
              <a:t>对文献进行个性化、精准化、深层次的数据挖掘和知识关联</a:t>
            </a:r>
            <a:endParaRPr lang="zh-CN" altLang="en-US" sz="2000"/>
          </a:p>
        </p:txBody>
      </p:sp>
      <p:pic>
        <p:nvPicPr>
          <p:cNvPr id="4" name="图片 3"/>
          <p:cNvPicPr>
            <a:picLocks noChangeAspect="1"/>
          </p:cNvPicPr>
          <p:nvPr/>
        </p:nvPicPr>
        <p:blipFill>
          <a:blip r:embed="rId1"/>
          <a:srcRect t="12971"/>
          <a:stretch>
            <a:fillRect/>
          </a:stretch>
        </p:blipFill>
        <p:spPr>
          <a:xfrm>
            <a:off x="735965" y="1844675"/>
            <a:ext cx="7671435" cy="1934210"/>
          </a:xfrm>
          <a:prstGeom prst="rect">
            <a:avLst/>
          </a:prstGeom>
        </p:spPr>
      </p:pic>
      <p:pic>
        <p:nvPicPr>
          <p:cNvPr id="5" name="图片 4"/>
          <p:cNvPicPr>
            <a:picLocks noChangeAspect="1"/>
          </p:cNvPicPr>
          <p:nvPr/>
        </p:nvPicPr>
        <p:blipFill>
          <a:blip r:embed="rId2"/>
          <a:stretch>
            <a:fillRect/>
          </a:stretch>
        </p:blipFill>
        <p:spPr>
          <a:xfrm>
            <a:off x="540385" y="3356610"/>
            <a:ext cx="7383780" cy="32600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AutoShape 2"/>
          <p:cNvSpPr>
            <a:spLocks noGrp="1"/>
          </p:cNvSpPr>
          <p:nvPr>
            <p:ph type="title"/>
          </p:nvPr>
        </p:nvSpPr>
        <p:spPr>
          <a:xfrm>
            <a:off x="756285" y="549910"/>
            <a:ext cx="4203700" cy="800100"/>
          </a:xfrm>
        </p:spPr>
        <p:txBody>
          <a:bodyPr vert="horz" wrap="square" lIns="91440" tIns="45720" rIns="91440" bIns="45720" anchor="b"/>
          <a:p>
            <a:pPr marL="0" indent="0" algn="l" eaLnBrk="1" hangingPunct="1">
              <a:buFont typeface="Wingdings" panose="05000000000000000000" charset="0"/>
              <a:buNone/>
            </a:pPr>
            <a:r>
              <a:rPr lang="zh-CN" altLang="en-US" sz="2800" b="1" dirty="0">
                <a:latin typeface="黑体" panose="02010609060101010101" pitchFamily="49" charset="-122"/>
                <a:ea typeface="黑体" panose="02010609060101010101" pitchFamily="49" charset="-122"/>
              </a:rPr>
              <a:t>三、</a:t>
            </a:r>
            <a:r>
              <a:rPr lang="en-US" altLang="en-US" sz="2800" b="1" dirty="0">
                <a:latin typeface="黑体" panose="02010609060101010101" pitchFamily="49" charset="-122"/>
                <a:ea typeface="黑体" panose="02010609060101010101" pitchFamily="49" charset="-122"/>
              </a:rPr>
              <a:t>读秀中文学术搜索</a:t>
            </a:r>
            <a:endParaRPr lang="en-US" altLang="en-US" sz="2800" b="1" dirty="0">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1"/>
          <a:srcRect b="40411"/>
          <a:stretch>
            <a:fillRect/>
          </a:stretch>
        </p:blipFill>
        <p:spPr>
          <a:xfrm>
            <a:off x="756285" y="2060575"/>
            <a:ext cx="7833360" cy="3594100"/>
          </a:xfrm>
          <a:prstGeom prst="rect">
            <a:avLst/>
          </a:prstGeom>
        </p:spPr>
      </p:pic>
      <p:sp>
        <p:nvSpPr>
          <p:cNvPr id="3" name="文本框 2"/>
          <p:cNvSpPr txBox="1"/>
          <p:nvPr/>
        </p:nvSpPr>
        <p:spPr>
          <a:xfrm>
            <a:off x="828040" y="1557020"/>
            <a:ext cx="6901815" cy="368300"/>
          </a:xfrm>
          <a:prstGeom prst="rect">
            <a:avLst/>
          </a:prstGeom>
          <a:noFill/>
        </p:spPr>
        <p:txBody>
          <a:bodyPr wrap="square" rtlCol="0">
            <a:spAutoFit/>
          </a:bodyPr>
          <a:p>
            <a:pPr marL="285750" indent="-285750">
              <a:buFont typeface="Arial" panose="020B0604020202020204" pitchFamily="34" charset="0"/>
              <a:buChar char="•"/>
            </a:pPr>
            <a:r>
              <a:rPr lang="zh-CN" altLang="en-US"/>
              <a:t>超星出品的中文图书资源搜索平台，可对中文图书资源进行搜索</a:t>
            </a:r>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PP_MARK_KEY" val="14f7b0a8-3d11-47a5-b189-e62a6b82a4cf"/>
  <p:tag name="COMMONDATA" val="eyJoZGlkIjoiOTdlMzFjYjEwMzExMjJjMjM1NmQzOGNiNzFhNzMzZGM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6983</Words>
  <Application>WPS 演示</Application>
  <PresentationFormat>全屏显示(4:3)</PresentationFormat>
  <Paragraphs>320</Paragraphs>
  <Slides>48</Slides>
  <Notes>15</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48</vt:i4>
      </vt:variant>
    </vt:vector>
  </HeadingPairs>
  <TitlesOfParts>
    <vt:vector size="62" baseType="lpstr">
      <vt:lpstr>Arial</vt:lpstr>
      <vt:lpstr>宋体</vt:lpstr>
      <vt:lpstr>Wingdings</vt:lpstr>
      <vt:lpstr>微软雅黑</vt:lpstr>
      <vt:lpstr>黑体</vt:lpstr>
      <vt:lpstr>Wingdings</vt:lpstr>
      <vt:lpstr>Times New Roman</vt:lpstr>
      <vt:lpstr>Arial Unicode MS</vt:lpstr>
      <vt:lpstr>Calibri</vt:lpstr>
      <vt:lpstr>楷体_GB2312</vt:lpstr>
      <vt:lpstr>新宋体</vt:lpstr>
      <vt:lpstr>默认设计模板</vt:lpstr>
      <vt:lpstr>1_默认设计模板</vt:lpstr>
      <vt:lpstr>2_默认设计模板</vt:lpstr>
      <vt:lpstr>图书馆数字资源的利用 </vt:lpstr>
      <vt:lpstr> 一.中文数据库的检索利用   二. 外文数据库的检索利用          </vt:lpstr>
      <vt:lpstr>江南大学图书馆数字资源检索入口：  https://lib.jiangnan.edu.cn/wzjs.jsp?urltype=tree.TreeTempUrl&amp;wbtreeid=1131  </vt:lpstr>
      <vt:lpstr>一.中文数据库的检索利用</vt:lpstr>
      <vt:lpstr>PowerPoint 演示文稿</vt:lpstr>
      <vt:lpstr>PowerPoint 演示文稿</vt:lpstr>
      <vt:lpstr>超星数字图书馆</vt:lpstr>
      <vt:lpstr>二.超星发现系统</vt:lpstr>
      <vt:lpstr>三、读秀中文学术搜索</vt:lpstr>
      <vt:lpstr>四、百链云图书馆</vt:lpstr>
      <vt:lpstr>PowerPoint 演示文稿</vt:lpstr>
      <vt:lpstr>京东读书专业版</vt:lpstr>
      <vt:lpstr>PowerPoint 演示文稿</vt:lpstr>
      <vt:lpstr>PowerPoint 演示文稿</vt:lpstr>
      <vt:lpstr>PowerPoint 演示文稿</vt:lpstr>
      <vt:lpstr>检索结果示例</vt:lpstr>
      <vt:lpstr>万方数据知识服务平台 </vt:lpstr>
      <vt:lpstr>检索结果示例</vt:lpstr>
      <vt:lpstr>维普中文期刊服务平台</vt:lpstr>
      <vt:lpstr>检索结果示例</vt:lpstr>
      <vt:lpstr>PowerPoint 演示文稿</vt:lpstr>
      <vt:lpstr>PowerPoint 演示文稿</vt:lpstr>
      <vt:lpstr>中文社会科学引文索引</vt:lpstr>
      <vt:lpstr>中国科学引文数据库</vt:lpstr>
      <vt:lpstr>雅学资讯网SCD</vt:lpstr>
      <vt:lpstr>PowerPoint 演示文稿</vt:lpstr>
      <vt:lpstr>PowerPoint 演示文稿</vt:lpstr>
      <vt:lpstr>新东方学习平台</vt:lpstr>
      <vt:lpstr>二. 外文数据库的检索利用</vt:lpstr>
      <vt:lpstr>PowerPoint 演示文稿</vt:lpstr>
      <vt:lpstr>PowerPoint 演示文稿</vt:lpstr>
      <vt:lpstr>ScienceDirect</vt:lpstr>
      <vt:lpstr>PowerPoint 演示文稿</vt:lpstr>
      <vt:lpstr>检索技巧 </vt:lpstr>
      <vt:lpstr>检索结果示例</vt:lpstr>
      <vt:lpstr>PowerPoint 演示文稿</vt:lpstr>
      <vt:lpstr>Wiley电子期刊</vt:lpstr>
      <vt:lpstr>Springer电子图书、期刊</vt:lpstr>
      <vt:lpstr> Science数据库</vt:lpstr>
      <vt:lpstr>Nature数据库</vt:lpstr>
      <vt:lpstr>PowerPoint 演示文稿</vt:lpstr>
      <vt:lpstr>PowerPoint 演示文稿</vt:lpstr>
      <vt:lpstr>PowerPoint 演示文稿</vt:lpstr>
      <vt:lpstr>PowerPoint 演示文稿</vt:lpstr>
      <vt:lpstr>Web of Science 核心合集</vt:lpstr>
      <vt:lpstr> ESI数据库</vt:lpstr>
      <vt:lpstr>友情提醒</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JD</dc:creator>
  <cp:lastModifiedBy>Lindsey周灵稀</cp:lastModifiedBy>
  <cp:revision>359</cp:revision>
  <dcterms:created xsi:type="dcterms:W3CDTF">2015-12-30T01:01:00Z</dcterms:created>
  <dcterms:modified xsi:type="dcterms:W3CDTF">2025-06-06T03:30:15Z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KSORubyTemplateID">
    <vt:lpwstr>8</vt:lpwstr>
  </property>
  <property fmtid="{D5CDD505-2E9C-101B-9397-08002B2CF9AE}" pid="4" name="ICV">
    <vt:lpwstr>4B77E49498B84886B83C971354E7A868_13</vt:lpwstr>
  </property>
</Properties>
</file>