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3"/>
    <p:sldId id="25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85" r:id="rId17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23"/>
    </p:embeddedFont>
    <p:embeddedFont>
      <p:font typeface="隶书" panose="02010509060101010101" pitchFamily="49" charset="-122"/>
      <p:regular r:id="rId24"/>
    </p:embeddedFont>
    <p:embeddedFont>
      <p:font typeface="华文行楷" panose="02010800040101010101" pitchFamily="2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33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2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8D816"/>
    <a:srgbClr val="CCCC00"/>
    <a:srgbClr val="FF0000"/>
    <a:srgbClr val="0066FF"/>
    <a:srgbClr val="0000FF"/>
    <a:srgbClr val="0033CC"/>
    <a:srgbClr val="4D7B45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8"/>
    <p:restoredTop sz="94669"/>
  </p:normalViewPr>
  <p:slideViewPr>
    <p:cSldViewPr snapToObjects="1" showGuides="1">
      <p:cViewPr varScale="1">
        <p:scale>
          <a:sx n="109" d="100"/>
          <a:sy n="109" d="100"/>
        </p:scale>
        <p:origin x="1788" y="42"/>
      </p:cViewPr>
      <p:guideLst>
        <p:guide orient="horz" pos="2240"/>
        <p:guide pos="29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967A1C-ACBC-4C5E-B6C2-460FE31D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381203-9062-4DA5-AA3D-247018DF18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4823F2-E404-4F2C-AEEC-52EC2725571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30B79C-79D5-4907-9F4C-B83982EB2D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E8C0C-6625-4E59-A922-3A0D0F09EB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77F451-0B69-4CC7-A390-37F55BD0CD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1263"/>
            <a:ext cx="9144000" cy="934313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3050"/>
            <a:ext cx="8272434" cy="5434909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E8C0C-6625-4E59-A922-3A0D0F09EB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77F451-0B69-4CC7-A390-37F55BD0CD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60000" y="972000"/>
            <a:ext cx="8388000" cy="5436000"/>
          </a:xfrm>
        </p:spPr>
        <p:txBody>
          <a:bodyPr>
            <a:normAutofit/>
          </a:bodyPr>
          <a:lstStyle>
            <a:lvl1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7596188" y="6381750"/>
            <a:ext cx="1512888" cy="4492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14F51-C0D7-4199-9F4D-37A12355EC7C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E8C0C-6625-4E59-A922-3A0D0F09EB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32225" y="947738"/>
            <a:ext cx="1503363" cy="2006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19538" y="1066800"/>
            <a:ext cx="1328738" cy="1766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82017"/>
            <a:ext cx="6858000" cy="8139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B9DAA5-F91B-4656-AAA0-EAFB8B6CD5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429F3E-D9BA-404A-BC2F-F52AD89016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5"/>
          <p:cNvSpPr txBox="1"/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FA8440-8F57-453E-8972-26CC7E44C2D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2" name="Picture 8" descr="C:\Documents and Settings\Administrator\桌面\logo22.jpg"/>
          <p:cNvPicPr preferRelativeResize="0"/>
          <p:nvPr/>
        </p:nvPicPr>
        <p:blipFill>
          <a:blip r:embed="rId2"/>
          <a:srcRect l="67329"/>
          <a:stretch>
            <a:fillRect/>
          </a:stretch>
        </p:blipFill>
        <p:spPr>
          <a:xfrm>
            <a:off x="0" y="6389688"/>
            <a:ext cx="9144000" cy="468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3" name="组合 7"/>
          <p:cNvGrpSpPr/>
          <p:nvPr/>
        </p:nvGrpSpPr>
        <p:grpSpPr>
          <a:xfrm>
            <a:off x="0" y="-26987"/>
            <a:ext cx="9144000" cy="928687"/>
            <a:chOff x="-1" y="49749"/>
            <a:chExt cx="9144001" cy="928800"/>
          </a:xfrm>
        </p:grpSpPr>
        <p:pic>
          <p:nvPicPr>
            <p:cNvPr id="6158" name="Picture 14" descr="C:\Documents and Settings\Administrator\桌面\flash_bg3.jpg"/>
            <p:cNvPicPr preferRelativeResize="0"/>
            <p:nvPr userDrawn="1"/>
          </p:nvPicPr>
          <p:blipFill>
            <a:blip r:embed="rId3"/>
            <a:srcRect t="68224" r="57449"/>
            <a:stretch>
              <a:fillRect/>
            </a:stretch>
          </p:blipFill>
          <p:spPr>
            <a:xfrm>
              <a:off x="-1" y="49749"/>
              <a:ext cx="6660000" cy="928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Picture 14" descr="C:\Documents and Settings\Administrator\桌面\flash_bg3.jpg"/>
            <p:cNvPicPr>
              <a:picLocks noChangeAspect="1"/>
            </p:cNvPicPr>
            <p:nvPr userDrawn="1"/>
          </p:nvPicPr>
          <p:blipFill>
            <a:blip r:embed="rId4"/>
            <a:srcRect l="43571"/>
            <a:stretch>
              <a:fillRect/>
            </a:stretch>
          </p:blipFill>
          <p:spPr>
            <a:xfrm>
              <a:off x="6638481" y="49749"/>
              <a:ext cx="2505519" cy="9288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4" name="日期占位符 3"/>
          <p:cNvSpPr txBox="1"/>
          <p:nvPr/>
        </p:nvSpPr>
        <p:spPr>
          <a:xfrm>
            <a:off x="457200" y="6440488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buNone/>
            </a:pPr>
            <a:r>
              <a:rPr lang="zh-CN" altLang="en-US" sz="1600" b="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江南大学图书馆</a:t>
            </a:r>
            <a:endParaRPr lang="en-US" altLang="zh-CN" sz="1600" b="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0" name="灯片编号占位符 5"/>
          <p:cNvSpPr txBox="1"/>
          <p:nvPr/>
        </p:nvSpPr>
        <p:spPr>
          <a:xfrm>
            <a:off x="6553200" y="64404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2F7C7F-F435-48E1-A97A-24B348343B88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60000" y="972000"/>
            <a:ext cx="8388000" cy="5265312"/>
          </a:xfrm>
        </p:spPr>
        <p:txBody>
          <a:bodyPr>
            <a:normAutofit/>
          </a:bodyPr>
          <a:lstStyle>
            <a:lvl1pPr>
              <a:defRPr sz="24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400">
                <a:latin typeface="+mj-ea"/>
                <a:ea typeface="+mj-ea"/>
              </a:defRPr>
            </a:lvl3pPr>
            <a:lvl4pPr>
              <a:defRPr sz="2400">
                <a:latin typeface="+mj-ea"/>
                <a:ea typeface="+mj-ea"/>
              </a:defRPr>
            </a:lvl4pPr>
            <a:lvl5pPr>
              <a:defRPr sz="2400"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-11263"/>
            <a:ext cx="9144000" cy="934313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E8C0C-6625-4E59-A922-3A0D0F09EB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77F451-0B69-4CC7-A390-37F55BD0CD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jpeg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305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defRPr sz="1200" b="0">
                <a:solidFill>
                  <a:srgbClr val="898989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E8C0C-6625-4E59-A922-3A0D0F09EB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77F451-0B69-4CC7-A390-37F55BD0CD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灯片编号占位符 5"/>
          <p:cNvSpPr txBox="1"/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E8732F-CD47-4C0B-9BB4-D1A6EA596DB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8" descr="C:\Documents and Settings\Administrator\桌面\logo22.jpg"/>
          <p:cNvPicPr preferRelativeResize="0"/>
          <p:nvPr/>
        </p:nvPicPr>
        <p:blipFill>
          <a:blip r:embed="rId6"/>
          <a:srcRect l="67329"/>
          <a:stretch>
            <a:fillRect/>
          </a:stretch>
        </p:blipFill>
        <p:spPr>
          <a:xfrm>
            <a:off x="0" y="6389688"/>
            <a:ext cx="9144000" cy="468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2" name="组合 7"/>
          <p:cNvGrpSpPr/>
          <p:nvPr/>
        </p:nvGrpSpPr>
        <p:grpSpPr>
          <a:xfrm>
            <a:off x="0" y="-26987"/>
            <a:ext cx="9144000" cy="928687"/>
            <a:chOff x="-1" y="49749"/>
            <a:chExt cx="9144001" cy="928800"/>
          </a:xfrm>
        </p:grpSpPr>
        <p:pic>
          <p:nvPicPr>
            <p:cNvPr id="1036" name="Picture 14" descr="C:\Documents and Settings\Administrator\桌面\flash_bg3.jpg"/>
            <p:cNvPicPr preferRelativeResize="0"/>
            <p:nvPr userDrawn="1"/>
          </p:nvPicPr>
          <p:blipFill>
            <a:blip r:embed="rId7"/>
            <a:srcRect t="68224" r="57449"/>
            <a:stretch>
              <a:fillRect/>
            </a:stretch>
          </p:blipFill>
          <p:spPr>
            <a:xfrm>
              <a:off x="-1" y="49749"/>
              <a:ext cx="6660000" cy="928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7" name="Picture 14" descr="C:\Documents and Settings\Administrator\桌面\flash_bg3.jpg"/>
            <p:cNvPicPr>
              <a:picLocks noChangeAspect="1"/>
            </p:cNvPicPr>
            <p:nvPr userDrawn="1"/>
          </p:nvPicPr>
          <p:blipFill>
            <a:blip r:embed="rId8"/>
            <a:srcRect l="43571"/>
            <a:stretch>
              <a:fillRect/>
            </a:stretch>
          </p:blipFill>
          <p:spPr>
            <a:xfrm>
              <a:off x="6638481" y="49749"/>
              <a:ext cx="2505519" cy="9288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33" name="标题占位符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日期占位符 3"/>
          <p:cNvSpPr txBox="1"/>
          <p:nvPr/>
        </p:nvSpPr>
        <p:spPr>
          <a:xfrm>
            <a:off x="457200" y="644048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FA5-C051-4BDF-B677-6E6828F7D9EE}" type="datetimeFigureOut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灯片编号占位符 5"/>
          <p:cNvSpPr txBox="1"/>
          <p:nvPr/>
        </p:nvSpPr>
        <p:spPr>
          <a:xfrm>
            <a:off x="6553200" y="64404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C8F7-8655-48B6-BBF9-69346F897A47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advTm="3500">
    <p:blinds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000" kern="1200" dirty="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演示文稿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 txBox="1"/>
          <p:nvPr/>
        </p:nvSpPr>
        <p:spPr>
          <a:xfrm>
            <a:off x="0" y="2058988"/>
            <a:ext cx="9144000" cy="2439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lnSpc>
                <a:spcPct val="140000"/>
              </a:lnSpc>
              <a:spcBef>
                <a:spcPts val="18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新生入馆教育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40000"/>
              </a:lnSpc>
              <a:spcBef>
                <a:spcPts val="18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--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移动图书馆</a:t>
            </a:r>
            <a:endParaRPr lang="en-US" altLang="zh-CN" sz="36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40000"/>
              </a:lnSpc>
              <a:spcBef>
                <a:spcPts val="1800"/>
              </a:spcBef>
            </a:pPr>
            <a:endParaRPr lang="zh-CN" altLang="en-US" sz="36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副标题 2"/>
          <p:cNvSpPr txBox="1"/>
          <p:nvPr/>
        </p:nvSpPr>
        <p:spPr bwMode="auto">
          <a:xfrm>
            <a:off x="1692275" y="5033963"/>
            <a:ext cx="6400800" cy="842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0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江南大学图书馆</a:t>
            </a:r>
            <a:endParaRPr kumimoji="0" lang="zh-CN" altLang="en-US" sz="2800" b="0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  <a:p>
            <a:pPr marL="342900" marR="0" indent="-34290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kern="1200" cap="none" spc="0" normalizeH="0" baseline="0" noProof="0" dirty="0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2025-6-19</a:t>
            </a:r>
            <a:endParaRPr kumimoji="0" lang="zh-CN" altLang="en-US" sz="2400" kern="1200" cap="none" spc="0" normalizeH="0" baseline="0" noProof="0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8" descr="5ce26d3e8bea8cffa357c5fe3601a6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550" y="1501458"/>
            <a:ext cx="3225800" cy="1621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1333500" y="3804920"/>
            <a:ext cx="2472055" cy="33845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②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　下拉添加书签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图书阅读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圆角矩形 11"/>
          <p:cNvSpPr>
            <a:spLocks noChangeArrowheads="1"/>
          </p:cNvSpPr>
          <p:nvPr/>
        </p:nvSpPr>
        <p:spPr bwMode="auto">
          <a:xfrm>
            <a:off x="5452745" y="3141345"/>
            <a:ext cx="3077210" cy="33845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③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　滑动选择页码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5" name="图片 7" descr="8691f682a4bf9b4e7891db6ca3e896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" y="2217420"/>
            <a:ext cx="3693160" cy="114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755650" y="4581525"/>
            <a:ext cx="3745865" cy="772160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首次下拉为添加书签，再次下拉为删除书签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7" name="图片 9" descr="cde9f2635d0fe06ce81666285f291d9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3789045"/>
            <a:ext cx="3257332" cy="1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11"/>
          <p:cNvSpPr>
            <a:spLocks noChangeArrowheads="1"/>
          </p:cNvSpPr>
          <p:nvPr/>
        </p:nvSpPr>
        <p:spPr bwMode="auto">
          <a:xfrm>
            <a:off x="5452745" y="5408930"/>
            <a:ext cx="3077210" cy="33845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④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　护眼模式和夜间模式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1426845" y="4714240"/>
            <a:ext cx="2472055" cy="33845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⑤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　字体与字号设置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图书阅读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圆角矩形 11"/>
          <p:cNvSpPr>
            <a:spLocks noChangeArrowheads="1"/>
          </p:cNvSpPr>
          <p:nvPr/>
        </p:nvSpPr>
        <p:spPr bwMode="auto">
          <a:xfrm>
            <a:off x="5283200" y="5908675"/>
            <a:ext cx="3077210" cy="33845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⑥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　内容复制、划线、摘录、转发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43" name="图片 10" descr="b41153ed9b1c5fd52417899883767d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636838"/>
            <a:ext cx="367030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11" descr="92e1eaab7085ee5d2fd86a34dea32ac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35" y="1580515"/>
            <a:ext cx="2343150" cy="4171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374015" y="5589270"/>
            <a:ext cx="2472055" cy="74295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点击书架页面右上方扫描按钮，可进入扫一扫功能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3. 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扫一扫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9" name="图片 12" descr="84b86684cf076fd99db6d7dff3fd6cd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5" y="1628775"/>
            <a:ext cx="2179955" cy="3853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2771775" y="2132965"/>
            <a:ext cx="3318510" cy="296989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可扫描图书条码查看图书详情，也可扫描小组或用户的二维码，进入小组或关注用户，用户也可通过下方的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手动输入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”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，输入图书的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ISBN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号查询图书，或者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相册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”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扫描手机相册中的图片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0" name="图片 13" descr="ac13c06bc303f017096e8a4d37f958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70" y="1557020"/>
            <a:ext cx="2515870" cy="4449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4644390" y="2796540"/>
            <a:ext cx="2919095" cy="179197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当手机与电脑连接同一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wifi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时，可将电脑中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epub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txt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pdf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pdz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pdzx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等格式的文件传输到手机中，也可将手机中已下载图书传输至电脑端。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4. wifi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传书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1" name="图片 14" descr="7d19864fd46b7dd3c033e1043b2e97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1628775"/>
            <a:ext cx="2575560" cy="4575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5868035" y="2780665"/>
            <a:ext cx="2919095" cy="179197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当本馆没有馆藏时，可以在移动图书馆提交文献传递。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5. 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文献传递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1515" y="1557020"/>
            <a:ext cx="1931670" cy="4069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1628775"/>
            <a:ext cx="1842135" cy="3997325"/>
          </a:xfrm>
          <a:prstGeom prst="rect">
            <a:avLst/>
          </a:prstGeom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 bwMode="auto">
          <a:xfrm>
            <a:off x="3203848" y="3284984"/>
            <a:ext cx="7416823" cy="1200329"/>
          </a:xfrm>
          <a:ln>
            <a:miter lim="800000"/>
          </a:ln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0066FF"/>
                </a:solidFill>
                <a:effectLst>
                  <a:glow rad="139700">
                    <a:srgbClr val="809CE2"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Thank you!</a:t>
            </a:r>
            <a:endParaRPr kumimoji="0" lang="en-US" altLang="zh-CN" sz="7200" b="0" i="0" u="none" strike="noStrike" kern="1200" cap="none" spc="0" normalizeH="0" baseline="0" noProof="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0066FF"/>
              </a:solidFill>
              <a:effectLst>
                <a:glow rad="139700">
                  <a:srgbClr val="809CE2">
                    <a:alpha val="4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5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一、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移动图书馆下载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1"/>
          <p:cNvSpPr>
            <a:spLocks noChangeArrowheads="1"/>
          </p:cNvSpPr>
          <p:nvPr/>
        </p:nvSpPr>
        <p:spPr bwMode="auto">
          <a:xfrm>
            <a:off x="611505" y="1268730"/>
            <a:ext cx="7836535" cy="74295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1. 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使用手机，选择以下三种方式之一下载并安装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超星移动图书馆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客户端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APP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48310" y="2374265"/>
            <a:ext cx="8247380" cy="65849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）在手机、平板电脑等移动终端应用商店搜索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超星移动图书馆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”</a:t>
            </a:r>
            <a:endParaRPr kumimoji="0" lang="en-US" altLang="zh-CN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48310" y="3285490"/>
            <a:ext cx="8247380" cy="65849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）客户端下载地址：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http://m.5read.com/app.html</a:t>
            </a:r>
            <a:endParaRPr kumimoji="0" lang="en-US" altLang="zh-CN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67360" y="4221480"/>
            <a:ext cx="8247380" cy="1843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）扫描二维码：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0" name="图片 7" descr="C:\Users\zd\AppData\Roaming\Tencent\Users\107465021\QQ\WinTemp\RichOle\@KK4[7QHDJ8WGFN9WMD`MKQ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4293235"/>
            <a:ext cx="1786890" cy="169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一、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移动图书馆下载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1"/>
          <p:cNvSpPr>
            <a:spLocks noChangeArrowheads="1"/>
          </p:cNvSpPr>
          <p:nvPr/>
        </p:nvSpPr>
        <p:spPr bwMode="auto">
          <a:xfrm>
            <a:off x="611505" y="1268730"/>
            <a:ext cx="7836535" cy="74295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2.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使用手机，选择以下三种方式之一下载并安装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学习通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客户端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APP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，在学习通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APP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首页点击应用中心，选择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江南大学图书馆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5" name="图片 4" descr="f2089e38c3461b47dea1a58e7a70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2132965"/>
            <a:ext cx="1911985" cy="41389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35785" y="2708910"/>
            <a:ext cx="1911985" cy="5765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35" y="2132330"/>
            <a:ext cx="1912620" cy="4139565"/>
          </a:xfrm>
          <a:prstGeom prst="rect">
            <a:avLst/>
          </a:prstGeom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二、移动图书馆登录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1"/>
          <p:cNvSpPr>
            <a:spLocks noChangeArrowheads="1"/>
          </p:cNvSpPr>
          <p:nvPr/>
        </p:nvSpPr>
        <p:spPr bwMode="auto">
          <a:xfrm>
            <a:off x="611505" y="1083945"/>
            <a:ext cx="8093710" cy="127381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移动图书馆安装成功后，选择页面下方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其他登录方式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，机构账号登录选择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江南大学图书馆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，跳转到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E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江南登录页面后使用账号密码或验证码登录。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420938"/>
            <a:ext cx="1740535" cy="3872865"/>
          </a:xfrm>
          <a:prstGeom prst="snip2SameRect">
            <a:avLst/>
          </a:prstGeom>
          <a:noFill/>
          <a:ln>
            <a:noFill/>
          </a:ln>
        </p:spPr>
      </p:pic>
      <p:pic>
        <p:nvPicPr>
          <p:cNvPr id="2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765" y="2473960"/>
            <a:ext cx="1718310" cy="382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8" descr="1f78a23c1a7e8ced7aa9a2057c6f8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60" y="2443798"/>
            <a:ext cx="1732280" cy="3850005"/>
          </a:xfrm>
          <a:prstGeom prst="rect">
            <a:avLst/>
          </a:prstGeom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三、资源搜索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1"/>
          <p:cNvSpPr>
            <a:spLocks noChangeArrowheads="1"/>
          </p:cNvSpPr>
          <p:nvPr/>
        </p:nvSpPr>
        <p:spPr bwMode="auto">
          <a:xfrm>
            <a:off x="4211955" y="2317115"/>
            <a:ext cx="4227195" cy="222440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点击首页在上方搜索框输入关键词，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搜索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即可进入结果页面，包括：知识、文献、视频、专题等，点击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详情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或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更多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可进入相关资源页面。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" name="图片 -2147482601" descr="8272ea869b1595e5b0977d5fd137a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125220"/>
            <a:ext cx="2324100" cy="5045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四、对接图书馆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OPAC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系统（馆藏查询）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1"/>
          <p:cNvSpPr>
            <a:spLocks noChangeArrowheads="1"/>
          </p:cNvSpPr>
          <p:nvPr/>
        </p:nvSpPr>
        <p:spPr bwMode="auto">
          <a:xfrm>
            <a:off x="1331595" y="5664200"/>
            <a:ext cx="1752600" cy="58991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馆藏查询入口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" y="1196975"/>
            <a:ext cx="1943383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30" descr="57958ad3c370e269d881a99aa21a7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48" y="1125220"/>
            <a:ext cx="1943627" cy="4320000"/>
          </a:xfrm>
          <a:prstGeom prst="rect">
            <a:avLst/>
          </a:prstGeom>
        </p:spPr>
      </p:pic>
      <p:pic>
        <p:nvPicPr>
          <p:cNvPr id="31" name="图片 31" descr="41f1796a19079e99384ff2f9ffdc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28" y="1196975"/>
            <a:ext cx="1943581" cy="4320000"/>
          </a:xfrm>
          <a:prstGeom prst="rect">
            <a:avLst/>
          </a:prstGeom>
        </p:spPr>
      </p:pic>
      <p:pic>
        <p:nvPicPr>
          <p:cNvPr id="32" name="图片 32" descr="f0cfe36e107a410bde435554590c1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953" y="1196658"/>
            <a:ext cx="1943924" cy="4320000"/>
          </a:xfrm>
          <a:prstGeom prst="rect">
            <a:avLst/>
          </a:prstGeom>
        </p:spPr>
      </p:pic>
      <p:sp>
        <p:nvSpPr>
          <p:cNvPr id="5" name="圆角矩形 11"/>
          <p:cNvSpPr>
            <a:spLocks noChangeArrowheads="1"/>
          </p:cNvSpPr>
          <p:nvPr/>
        </p:nvSpPr>
        <p:spPr bwMode="auto">
          <a:xfrm>
            <a:off x="4595495" y="5664200"/>
            <a:ext cx="1752600" cy="58991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查询结果展示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6660515" y="5668645"/>
            <a:ext cx="2281555" cy="58547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图书详细信息展示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advTm="35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5004435" y="2708910"/>
            <a:ext cx="2472055" cy="178181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在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app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中正在下载或已下载完成的图书都可在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书架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模块查看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 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图书下载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4" name="图片 15" descr="eabf513410a058e22cd0d4877d7f71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701165"/>
            <a:ext cx="2470150" cy="439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5004435" y="2708910"/>
            <a:ext cx="2472055" cy="1781810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图书下载完成后，点击封面即可进入阅读。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图书阅读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8" name="图片 4" descr="114d003a56a1c00de73e7e96306264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1701165"/>
            <a:ext cx="2430780" cy="431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-27305"/>
            <a:ext cx="9144000" cy="9334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五、个人书架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82725" y="765175"/>
            <a:ext cx="509588" cy="12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1"/>
          <p:cNvSpPr>
            <a:spLocks noChangeArrowheads="1"/>
          </p:cNvSpPr>
          <p:nvPr/>
        </p:nvSpPr>
        <p:spPr bwMode="auto">
          <a:xfrm>
            <a:off x="1437640" y="5733415"/>
            <a:ext cx="2472055" cy="33845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①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　查看目录、书签、划线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64255" y="1052830"/>
            <a:ext cx="1941830" cy="446405"/>
          </a:xfrm>
          <a:prstGeom prst="wedgeRoundRectCallout">
            <a:avLst>
              <a:gd name="adj1" fmla="val 49622"/>
              <a:gd name="adj2" fmla="val 1492"/>
              <a:gd name="adj3" fmla="val 16667"/>
            </a:avLst>
          </a:prstGeom>
          <a:solidFill>
            <a:srgbClr val="0033CC"/>
          </a:solidFill>
          <a:ln>
            <a:solidFill>
              <a:srgbClr val="020F17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图书阅读</a:t>
            </a:r>
            <a:endParaRPr kumimoji="0" lang="zh-CN" altLang="en-US" sz="20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3" name="图片 5" descr="3618fc5a1c878843ecc5a645caff58c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2853055"/>
            <a:ext cx="3547745" cy="178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1"/>
          <p:cNvSpPr>
            <a:spLocks noChangeArrowheads="1"/>
          </p:cNvSpPr>
          <p:nvPr/>
        </p:nvSpPr>
        <p:spPr bwMode="auto">
          <a:xfrm>
            <a:off x="4925695" y="5733415"/>
            <a:ext cx="3077210" cy="338455"/>
          </a:xfrm>
          <a:prstGeom prst="roundRect">
            <a:avLst>
              <a:gd name="adj" fmla="val 16667"/>
            </a:avLst>
          </a:prstGeom>
          <a:solidFill>
            <a:srgbClr val="D9E38A"/>
          </a:solidFill>
          <a:ln w="9525">
            <a:solidFill>
              <a:srgbClr val="6FB600"/>
            </a:solidFill>
            <a:round/>
          </a:ln>
          <a:effectLst/>
        </p:spPr>
        <p:txBody>
          <a:bodyPr lIns="84357" tIns="42179" rIns="84357" bIns="42179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点击相应目录即可跳转至所选页码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4" name="图片 6" descr="9f0e56e53f5219a858f8a1e1b89f2eb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1645920"/>
            <a:ext cx="2199640" cy="3910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GQ1ZGUyNjQ4YjA4OTgxZjllYTE5ZDY1MjUwODVhM2QifQ=="/>
</p:tagLst>
</file>

<file path=ppt/theme/theme1.xml><?xml version="1.0" encoding="utf-8"?>
<a:theme xmlns:a="http://schemas.openxmlformats.org/drawingml/2006/main" name="入馆教育模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入馆教育模版1</Template>
  <TotalTime>0</TotalTime>
  <Words>881</Words>
  <Application>WPS 演示</Application>
  <PresentationFormat>全屏显示(4:3)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微软雅黑</vt:lpstr>
      <vt:lpstr>隶书</vt:lpstr>
      <vt:lpstr>方正综艺简体</vt:lpstr>
      <vt:lpstr>华文行楷</vt:lpstr>
      <vt:lpstr>黑体</vt:lpstr>
      <vt:lpstr>楷体</vt:lpstr>
      <vt:lpstr>Arial Unicode MS</vt:lpstr>
      <vt:lpstr>Calibri</vt:lpstr>
      <vt:lpstr>入馆教育模版1</vt:lpstr>
      <vt:lpstr>PowerPoint 演示文稿</vt:lpstr>
      <vt:lpstr>一、移动图书馆下载</vt:lpstr>
      <vt:lpstr>一、移动图书馆下载</vt:lpstr>
      <vt:lpstr>二、移动图书馆登录</vt:lpstr>
      <vt:lpstr>三、资源搜索</vt:lpstr>
      <vt:lpstr>四、对接图书馆OPAC系统（馆藏查询）</vt:lpstr>
      <vt:lpstr>五、个人书架</vt:lpstr>
      <vt:lpstr>五、个人书架</vt:lpstr>
      <vt:lpstr>五、个人书架</vt:lpstr>
      <vt:lpstr>五、个人书架</vt:lpstr>
      <vt:lpstr>五、个人书架</vt:lpstr>
      <vt:lpstr>五、个人书架</vt:lpstr>
      <vt:lpstr>五、个人书架</vt:lpstr>
      <vt:lpstr>五、个人书架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dell</cp:lastModifiedBy>
  <cp:revision>206</cp:revision>
  <dcterms:created xsi:type="dcterms:W3CDTF">2012-06-11T02:43:00Z</dcterms:created>
  <dcterms:modified xsi:type="dcterms:W3CDTF">2025-06-19T01:58:17Z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D0D03805146049B1862AA99874C85FF9_13</vt:lpwstr>
  </property>
  <property fmtid="{D5CDD505-2E9C-101B-9397-08002B2CF9AE}" pid="3" name="KSOProductBuildVer">
    <vt:lpwstr>2052-12.1.0.21541</vt:lpwstr>
  </property>
</Properties>
</file>